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67" r:id="rId13"/>
    <p:sldId id="267" r:id="rId14"/>
    <p:sldId id="268" r:id="rId15"/>
    <p:sldId id="269" r:id="rId16"/>
    <p:sldId id="270" r:id="rId17"/>
    <p:sldId id="271" r:id="rId18"/>
    <p:sldId id="272" r:id="rId19"/>
    <p:sldId id="368" r:id="rId20"/>
    <p:sldId id="273" r:id="rId21"/>
    <p:sldId id="274" r:id="rId22"/>
    <p:sldId id="306" r:id="rId23"/>
    <p:sldId id="275" r:id="rId24"/>
    <p:sldId id="371" r:id="rId25"/>
    <p:sldId id="276" r:id="rId26"/>
    <p:sldId id="277" r:id="rId27"/>
    <p:sldId id="278" r:id="rId28"/>
    <p:sldId id="372" r:id="rId29"/>
    <p:sldId id="279" r:id="rId30"/>
    <p:sldId id="280" r:id="rId31"/>
    <p:sldId id="307" r:id="rId32"/>
    <p:sldId id="281" r:id="rId33"/>
    <p:sldId id="369" r:id="rId34"/>
    <p:sldId id="373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374" r:id="rId44"/>
    <p:sldId id="290" r:id="rId45"/>
    <p:sldId id="308" r:id="rId46"/>
    <p:sldId id="375" r:id="rId47"/>
    <p:sldId id="292" r:id="rId48"/>
    <p:sldId id="294" r:id="rId49"/>
    <p:sldId id="293" r:id="rId50"/>
    <p:sldId id="295" r:id="rId51"/>
    <p:sldId id="346" r:id="rId52"/>
    <p:sldId id="336" r:id="rId53"/>
    <p:sldId id="337" r:id="rId54"/>
    <p:sldId id="338" r:id="rId55"/>
    <p:sldId id="376" r:id="rId56"/>
    <p:sldId id="377" r:id="rId57"/>
    <p:sldId id="339" r:id="rId58"/>
    <p:sldId id="340" r:id="rId59"/>
    <p:sldId id="378" r:id="rId60"/>
    <p:sldId id="341" r:id="rId61"/>
    <p:sldId id="342" r:id="rId62"/>
    <p:sldId id="379" r:id="rId63"/>
    <p:sldId id="343" r:id="rId64"/>
    <p:sldId id="344" r:id="rId65"/>
    <p:sldId id="380" r:id="rId66"/>
    <p:sldId id="345" r:id="rId67"/>
    <p:sldId id="381" r:id="rId68"/>
    <p:sldId id="296" r:id="rId69"/>
    <p:sldId id="297" r:id="rId70"/>
    <p:sldId id="382" r:id="rId71"/>
    <p:sldId id="298" r:id="rId72"/>
    <p:sldId id="299" r:id="rId73"/>
    <p:sldId id="300" r:id="rId74"/>
    <p:sldId id="383" r:id="rId75"/>
    <p:sldId id="352" r:id="rId76"/>
    <p:sldId id="301" r:id="rId77"/>
    <p:sldId id="302" r:id="rId78"/>
    <p:sldId id="303" r:id="rId79"/>
    <p:sldId id="304" r:id="rId80"/>
    <p:sldId id="305" r:id="rId81"/>
    <p:sldId id="331" r:id="rId82"/>
    <p:sldId id="332" r:id="rId83"/>
    <p:sldId id="347" r:id="rId84"/>
    <p:sldId id="384" r:id="rId85"/>
    <p:sldId id="348" r:id="rId86"/>
    <p:sldId id="385" r:id="rId87"/>
    <p:sldId id="309" r:id="rId88"/>
    <p:sldId id="386" r:id="rId89"/>
    <p:sldId id="310" r:id="rId90"/>
    <p:sldId id="387" r:id="rId91"/>
    <p:sldId id="311" r:id="rId92"/>
    <p:sldId id="312" r:id="rId93"/>
    <p:sldId id="333" r:id="rId94"/>
    <p:sldId id="313" r:id="rId95"/>
    <p:sldId id="349" r:id="rId96"/>
    <p:sldId id="388" r:id="rId97"/>
    <p:sldId id="350" r:id="rId98"/>
    <p:sldId id="389" r:id="rId99"/>
    <p:sldId id="361" r:id="rId100"/>
    <p:sldId id="390" r:id="rId101"/>
    <p:sldId id="315" r:id="rId102"/>
    <p:sldId id="334" r:id="rId103"/>
    <p:sldId id="316" r:id="rId104"/>
    <p:sldId id="351" r:id="rId105"/>
    <p:sldId id="391" r:id="rId106"/>
    <p:sldId id="317" r:id="rId107"/>
    <p:sldId id="392" r:id="rId108"/>
    <p:sldId id="353" r:id="rId109"/>
    <p:sldId id="355" r:id="rId110"/>
    <p:sldId id="354" r:id="rId111"/>
    <p:sldId id="359" r:id="rId112"/>
    <p:sldId id="357" r:id="rId113"/>
    <p:sldId id="358" r:id="rId114"/>
    <p:sldId id="360" r:id="rId115"/>
    <p:sldId id="364" r:id="rId116"/>
    <p:sldId id="356" r:id="rId117"/>
    <p:sldId id="370" r:id="rId118"/>
    <p:sldId id="335" r:id="rId11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6F6"/>
    <a:srgbClr val="FF0066"/>
    <a:srgbClr val="A2D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13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C8D573-D781-BC1D-4713-A9B01B976B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D1F05-C7D2-D907-89A4-7D464F59CC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AFFC5A-E767-400D-9CE3-F92821BB6965}" type="datetimeFigureOut">
              <a:rPr lang="en-IN"/>
              <a:pPr>
                <a:defRPr/>
              </a:pPr>
              <a:t>13-08-2023</a:t>
            </a:fld>
            <a:endParaRPr lang="en-I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112528B-C502-2235-81CE-25A93F6042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D949F67-E75F-322C-ADB9-471ECF456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D1CA2-5E8C-477C-6A0A-26EC57DB4A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F239C-C373-71F0-C2E0-FEFDFA318A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2BB1BD-7692-4C42-AACF-33A3F3001DF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9D2B0438-7D41-F1C9-537B-7A99AF48F5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>
            <a:extLst>
              <a:ext uri="{FF2B5EF4-FFF2-40B4-BE49-F238E27FC236}">
                <a16:creationId xmlns:a16="http://schemas.microsoft.com/office/drawing/2014/main" id="{1E4E39F0-86DF-BA81-BD23-E5530AA25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125956" name="Slide Number Placeholder 3">
            <a:extLst>
              <a:ext uri="{FF2B5EF4-FFF2-40B4-BE49-F238E27FC236}">
                <a16:creationId xmlns:a16="http://schemas.microsoft.com/office/drawing/2014/main" id="{6E63D669-7F1B-FC09-B231-946CE42241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8D3716-62F2-48F1-81DA-208E434A790D}" type="slidenum">
              <a:rPr lang="en-IN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116</a:t>
            </a:fld>
            <a:endParaRPr lang="en-I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3EAF09-CEAE-0D7A-2DC2-7D27978BF41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77DCC5D2-E0A5-429A-86DF-D9B4E02B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9CDD5080-D3E6-4A7B-A0B1-4C6BAFFB7094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F9B0FBD6-CBCC-D655-E585-4B726C93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CCC48348-2552-E801-D406-433DDDBE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7303EF7F-FEB1-4422-A7F4-52240667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98270-F3BE-87A1-5D46-0CFB54B31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DF077-249A-4B1D-ACD5-8F6028EFB9C6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597FD-13A4-3657-23B1-71D44432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175FE-641D-541A-7538-BF39AAA5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ADAE-6CC2-4CAE-AC83-CBC45A0BA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1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2863E-568F-0A37-50DC-3FA7868D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2A73E-E806-496B-96FE-615196A70FA3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29B4A-1E4C-AD8D-2FAE-870EA350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5F6BF-2D48-5332-F8A4-E466FA8B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8B6A-E44D-4934-B05C-1436B92CE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7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30ED2-AD51-1038-D275-40017707B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D4B7-194D-43B0-B124-C8B04678B309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416F3-A866-078B-54AB-04057AC2A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921BB-62C0-3D0E-DFE9-AE7B9B8F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09C61-BFA6-4C59-B7AD-BE49DAA39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1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7CCA1-7550-F62B-A435-150A7BBE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864CB-F747-4AA7-BB1E-1A1134D32720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C8208-34F8-6CC0-2694-2C1262A8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32F48-6B1C-2814-8878-1084EB4F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B31EE-8905-4622-8348-AB92DE626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9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2431FD-CF9A-1892-F187-7DA94048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3A1E-0D90-4B48-BAA3-CFABE3C5F4DF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357488-96C9-4DAA-B637-AC1DFCA9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4C9139-35C2-F3D4-BB03-5BCECDBF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50B9-06B3-4207-A1E3-74AC23425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841F02B-C12D-5BCE-825E-1B7D3B1E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FD0B-2CDE-4ED6-8FAE-F6E305D7B314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909567D-1DD2-219F-160D-86335475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074F489-E723-9F15-8479-3B8A748E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6245-C930-4843-8E37-6D8E33C57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1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B4C7B7C-73B4-95FE-1064-7C89E2068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565E9-1C5B-4A18-873B-8BFC19C6F172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D7461E3-0CDD-A64D-FFF0-1C409242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FA0C7C-83B2-8BA7-E263-F08EA127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EF2BA-9883-4A54-B18F-51EAD3CB5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6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AE2E989-03AE-CA3F-7F7B-126A01B76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22FAD-4A3F-4354-9ECF-4C038686A0BF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9B0502-C93C-9C0B-3371-F5259795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3B4844-4DB7-0089-92AF-3C527024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1F2F-BE46-4A8D-8A4C-B163FCE91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3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FABC14-9BBD-B0B1-6CFF-047144757FA5}"/>
              </a:ext>
            </a:extLst>
          </p:cNvPr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3C9F7-8EA1-C945-569E-0513F4FD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34178-D27E-4B1C-B1FE-EF7ADE8B8788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BC96A-6612-EC4C-87B0-DA282115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02BDF-A6B6-3C90-C11F-FD34FA29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871D1BC-80B2-4C3E-8D68-37E0DC94D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9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9E056-9CD5-8410-119C-7BC908214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2B91C3F7-6C0A-4B69-86D0-082118B021C3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CDC06-4A36-1D57-0BE3-52F29073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2C592-C7ED-9F5B-D7D0-52B32066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1549555B-7E95-4D96-8F3C-AE7A8809C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63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2CB361-4176-9458-C0C1-F8D7C2DF7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92FE1BB-EF8E-F3FA-EDEA-72D4C8CC5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D2A2A-DBB8-A15E-448B-C97C136F8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DFCDAB-6D0E-4641-924E-D434ACAC38FC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CE807-DDB4-0F60-3F22-33E43456B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A8178-EDEE-2505-EBB4-98339B6D2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CC5EB77-2E55-4675-8825-B38DD6BB3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3" r:id="rId8"/>
    <p:sldLayoutId id="2147483804" r:id="rId9"/>
    <p:sldLayoutId id="2147483800" r:id="rId10"/>
    <p:sldLayoutId id="214748380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panose="020B0604020202020204" pitchFamily="34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289B209E-8591-4556-1A76-73E1A99AC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0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Structures	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28600"/>
            <a:ext cx="9067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PROGRAMMING IN PYTHON</a:t>
            </a:r>
            <a:endParaRPr lang="en-US" sz="6600" b="1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4572000"/>
            <a:ext cx="640080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indent="-1828800">
              <a:spcBef>
                <a:spcPts val="36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Mrs. C.SHYAMALADEVI M.C.A., M.Phil., B.Ed.,</a:t>
            </a:r>
            <a:endParaRPr lang="en-US" sz="2400" b="1" dirty="0">
              <a:solidFill>
                <a:srgbClr val="002060"/>
              </a:solidFill>
            </a:endParaRPr>
          </a:p>
          <a:p>
            <a:pPr marL="1828800" indent="-1828800">
              <a:spcBef>
                <a:spcPts val="36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ASSISTANT PROFESSOR,</a:t>
            </a:r>
            <a:endParaRPr lang="en-US" sz="2400" b="1" dirty="0">
              <a:solidFill>
                <a:srgbClr val="002060"/>
              </a:solidFill>
            </a:endParaRPr>
          </a:p>
          <a:p>
            <a:pPr marL="1828800" indent="-1828800">
              <a:spcBef>
                <a:spcPts val="36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DEPARTMENT OF COMPUTER SCIENCE,</a:t>
            </a:r>
            <a:endParaRPr lang="en-US" sz="2400" b="1" dirty="0">
              <a:solidFill>
                <a:srgbClr val="002060"/>
              </a:solidFill>
            </a:endParaRPr>
          </a:p>
          <a:p>
            <a:pPr marL="1828800" indent="-1828800">
              <a:spcBef>
                <a:spcPts val="36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SHRIMATI INDIRA GANDHI COLLEGE, </a:t>
            </a:r>
            <a:endParaRPr lang="en-US" sz="2400" b="1" dirty="0">
              <a:solidFill>
                <a:srgbClr val="002060"/>
              </a:solidFill>
            </a:endParaRPr>
          </a:p>
          <a:p>
            <a:pPr marL="1828800" indent="-1828800">
              <a:spcBef>
                <a:spcPts val="36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TRICHY-2.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26D5D87D-737F-DE3F-34F6-DA95067A7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1143000"/>
            <a:ext cx="9144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n-US" altLang="en-US" sz="13800" b="1">
                <a:solidFill>
                  <a:srgbClr val="7030A0"/>
                </a:solidFill>
                <a:latin typeface="Bombardier"/>
              </a:rPr>
              <a:t>Sequential Statement </a:t>
            </a:r>
            <a:endParaRPr lang="en-US" altLang="en-US" sz="13800">
              <a:solidFill>
                <a:srgbClr val="7030A0"/>
              </a:solidFill>
              <a:latin typeface="Bombardier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C98C46-AE45-7939-C1CB-44F957E2BDD7}"/>
              </a:ext>
            </a:extLst>
          </p:cNvPr>
          <p:cNvSpPr txBox="1"/>
          <p:nvPr/>
        </p:nvSpPr>
        <p:spPr>
          <a:xfrm>
            <a:off x="381000" y="533400"/>
            <a:ext cx="830580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word in "Jump Statement":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if word == "e":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continue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print (word, end='')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else: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print(“\n End of the loop”)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print(“\n End of the program”)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0DEB50-64F8-665D-52B8-51CB192E0C73}"/>
              </a:ext>
            </a:extLst>
          </p:cNvPr>
          <p:cNvSpPr/>
          <p:nvPr/>
        </p:nvSpPr>
        <p:spPr>
          <a:xfrm>
            <a:off x="0" y="609600"/>
            <a:ext cx="9158288" cy="5200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pass statement 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3563EB88-66DE-A21E-DC7C-885B38502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52879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13800" b="1">
                <a:solidFill>
                  <a:srgbClr val="7030A0"/>
                </a:solidFill>
                <a:latin typeface="Archery Black Condensed"/>
              </a:rPr>
              <a:t>Syntax</a:t>
            </a:r>
            <a:r>
              <a:rPr lang="en-US" altLang="en-US" sz="8800" b="1">
                <a:solidFill>
                  <a:srgbClr val="0070C0"/>
                </a:solidFill>
                <a:latin typeface="Archery Black Condensed"/>
              </a:rPr>
              <a:t> </a:t>
            </a:r>
          </a:p>
        </p:txBody>
      </p:sp>
      <p:sp>
        <p:nvSpPr>
          <p:cNvPr id="110595" name="TextBox 2">
            <a:extLst>
              <a:ext uri="{FF2B5EF4-FFF2-40B4-BE49-F238E27FC236}">
                <a16:creationId xmlns:a16="http://schemas.microsoft.com/office/drawing/2014/main" id="{E7BD4F5B-763C-9DFB-88CA-D5F2A3EEE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676400"/>
            <a:ext cx="4789488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n-US" altLang="en-US" sz="239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pass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45CAED-7278-198C-402A-03FE9DD0BC31}"/>
              </a:ext>
            </a:extLst>
          </p:cNvPr>
          <p:cNvSpPr/>
          <p:nvPr/>
        </p:nvSpPr>
        <p:spPr>
          <a:xfrm>
            <a:off x="571500" y="762000"/>
            <a:ext cx="80010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pass statement in Python programming is a null statement.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pass statement when executed by the interpreter it is completely ignored. Nothing happens when pass is executed, it results in no operation. 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>
            <a:extLst>
              <a:ext uri="{FF2B5EF4-FFF2-40B4-BE49-F238E27FC236}">
                <a16:creationId xmlns:a16="http://schemas.microsoft.com/office/drawing/2014/main" id="{230675A7-B300-971A-03BC-991B5DBF5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-196850"/>
            <a:ext cx="76930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800"/>
              </a:spcAft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- Program to illustrate the use of pass statement</a:t>
            </a:r>
            <a:endParaRPr lang="en-IN" altLang="en-US" sz="240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43" name="Picture 1">
            <a:extLst>
              <a:ext uri="{FF2B5EF4-FFF2-40B4-BE49-F238E27FC236}">
                <a16:creationId xmlns:a16="http://schemas.microsoft.com/office/drawing/2014/main" id="{9F82DD13-3684-F53D-1BCC-6EF4939F7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90525"/>
            <a:ext cx="8621712" cy="3355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4" name="Picture 2">
            <a:extLst>
              <a:ext uri="{FF2B5EF4-FFF2-40B4-BE49-F238E27FC236}">
                <a16:creationId xmlns:a16="http://schemas.microsoft.com/office/drawing/2014/main" id="{32218C95-C67A-31EF-DB34-7E13BADEB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878263"/>
            <a:ext cx="8621712" cy="29797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B58BB6-D889-8616-F447-A65A54E9ED8C}"/>
              </a:ext>
            </a:extLst>
          </p:cNvPr>
          <p:cNvSpPr txBox="1"/>
          <p:nvPr/>
        </p:nvSpPr>
        <p:spPr>
          <a:xfrm>
            <a:off x="457200" y="457200"/>
            <a:ext cx="81534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letter in 'Python':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if letter == 'h':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pass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print ('This is pass block')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print ('Current Letter :', letter)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print ("Good bye!")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C7F2ECEA-2776-487B-B8CA-BEA6DC654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2400"/>
            <a:ext cx="2622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5400" b="1">
                <a:solidFill>
                  <a:srgbClr val="7030A0"/>
                </a:solidFill>
                <a:latin typeface="Archery Black Condensed"/>
              </a:rPr>
              <a:t>Example</a:t>
            </a:r>
          </a:p>
        </p:txBody>
      </p:sp>
      <p:pic>
        <p:nvPicPr>
          <p:cNvPr id="114691" name="Picture 2">
            <a:extLst>
              <a:ext uri="{FF2B5EF4-FFF2-40B4-BE49-F238E27FC236}">
                <a16:creationId xmlns:a16="http://schemas.microsoft.com/office/drawing/2014/main" id="{BF470A27-88C8-887F-BA99-B42C208B9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09600"/>
            <a:ext cx="8758237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2" name="Picture 3">
            <a:extLst>
              <a:ext uri="{FF2B5EF4-FFF2-40B4-BE49-F238E27FC236}">
                <a16:creationId xmlns:a16="http://schemas.microsoft.com/office/drawing/2014/main" id="{16D8C4A1-234E-1BFF-D5E7-FB3D178A5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551238"/>
            <a:ext cx="8772525" cy="31543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7B0578-9C1F-758B-A9F8-0B31C06F9270}"/>
              </a:ext>
            </a:extLst>
          </p:cNvPr>
          <p:cNvSpPr txBox="1"/>
          <p:nvPr/>
        </p:nvSpPr>
        <p:spPr>
          <a:xfrm>
            <a:off x="457200" y="1219200"/>
            <a:ext cx="78486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a=int (input("Enter any number :"))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 (a==0):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pass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else: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print ("non zero value is accepted")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>
            <a:extLst>
              <a:ext uri="{FF2B5EF4-FFF2-40B4-BE49-F238E27FC236}">
                <a16:creationId xmlns:a16="http://schemas.microsoft.com/office/drawing/2014/main" id="{DC672031-9335-467F-7AC1-35668C361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" y="1447800"/>
            <a:ext cx="89979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n-US" altLang="en-US" sz="11500" b="1">
                <a:solidFill>
                  <a:srgbClr val="002060"/>
                </a:solidFill>
                <a:latin typeface="AddJazz"/>
              </a:rPr>
              <a:t>Hands on Experience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>
            <a:extLst>
              <a:ext uri="{FF2B5EF4-FFF2-40B4-BE49-F238E27FC236}">
                <a16:creationId xmlns:a16="http://schemas.microsoft.com/office/drawing/2014/main" id="{96D4E33D-B9B2-4DB6-21D4-71ECED6A8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914400"/>
            <a:ext cx="9144000" cy="4400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sz="4000" b="1" dirty="0"/>
              <a:t>Write a program to display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40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dirty="0"/>
              <a:t>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dirty="0"/>
              <a:t>A B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dirty="0"/>
              <a:t>A B 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dirty="0"/>
              <a:t>A B C 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n-US" sz="4000" b="1" dirty="0"/>
              <a:t>A B C D E</a:t>
            </a:r>
            <a:endParaRPr lang="en-US" altLang="en-US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316F80-A4F2-3E2D-FA68-92A2FD7E65E8}"/>
              </a:ext>
            </a:extLst>
          </p:cNvPr>
          <p:cNvSpPr/>
          <p:nvPr/>
        </p:nvSpPr>
        <p:spPr>
          <a:xfrm>
            <a:off x="217488" y="533400"/>
            <a:ext cx="870902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A 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sequential statement 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is composed of a sequence of statements which are executed one after another. 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1">
            <a:extLst>
              <a:ext uri="{FF2B5EF4-FFF2-40B4-BE49-F238E27FC236}">
                <a16:creationId xmlns:a16="http://schemas.microsoft.com/office/drawing/2014/main" id="{E220A334-D42C-6F9C-45FB-C8834F6C3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610600" cy="579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>
            <a:extLst>
              <a:ext uri="{FF2B5EF4-FFF2-40B4-BE49-F238E27FC236}">
                <a16:creationId xmlns:a16="http://schemas.microsoft.com/office/drawing/2014/main" id="{2C512B88-3722-CC5E-EEC5-8E6A31458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4400" b="1">
                <a:latin typeface="Trebuchet MS" panose="020B0603020202020204" pitchFamily="34" charset="0"/>
              </a:rPr>
              <a:t>2. Using if..else..elif statement write a suitable program to display largest of 3 numbers.</a:t>
            </a:r>
            <a:endParaRPr lang="en-US" altLang="en-US" sz="4400">
              <a:latin typeface="Trebuchet MS" panose="020B0603020202020204" pitchFamily="34" charset="0"/>
            </a:endParaRPr>
          </a:p>
        </p:txBody>
      </p:sp>
      <p:pic>
        <p:nvPicPr>
          <p:cNvPr id="119811" name="Picture 1">
            <a:extLst>
              <a:ext uri="{FF2B5EF4-FFF2-40B4-BE49-F238E27FC236}">
                <a16:creationId xmlns:a16="http://schemas.microsoft.com/office/drawing/2014/main" id="{8DDF2DBE-1B1C-2413-1545-AC8325AF1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19338"/>
            <a:ext cx="8686800" cy="4352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>
            <a:extLst>
              <a:ext uri="{FF2B5EF4-FFF2-40B4-BE49-F238E27FC236}">
                <a16:creationId xmlns:a16="http://schemas.microsoft.com/office/drawing/2014/main" id="{88A3694D-0FFD-C6E7-78D4-75C0FE8E8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3438" cy="6324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B4F7F6EA-60E6-BC19-52C6-7A26364C2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0"/>
            <a:ext cx="91662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4400" b="1">
                <a:latin typeface="Trebuchet MS" panose="020B0603020202020204" pitchFamily="34" charset="0"/>
              </a:rPr>
              <a:t>3. Write a program to display all 2 digit odd numbers.</a:t>
            </a:r>
          </a:p>
        </p:txBody>
      </p:sp>
      <p:pic>
        <p:nvPicPr>
          <p:cNvPr id="121859" name="Picture 2">
            <a:extLst>
              <a:ext uri="{FF2B5EF4-FFF2-40B4-BE49-F238E27FC236}">
                <a16:creationId xmlns:a16="http://schemas.microsoft.com/office/drawing/2014/main" id="{6D72AC4F-0B35-BC38-237D-F8FD026C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79550"/>
            <a:ext cx="8686800" cy="2178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0" name="Picture 3">
            <a:extLst>
              <a:ext uri="{FF2B5EF4-FFF2-40B4-BE49-F238E27FC236}">
                <a16:creationId xmlns:a16="http://schemas.microsoft.com/office/drawing/2014/main" id="{B028578E-7000-3FCE-1519-86E846078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10000"/>
            <a:ext cx="8664575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4">
            <a:extLst>
              <a:ext uri="{FF2B5EF4-FFF2-40B4-BE49-F238E27FC236}">
                <a16:creationId xmlns:a16="http://schemas.microsoft.com/office/drawing/2014/main" id="{BA151403-9ECA-D2AD-00D4-B29432B6B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805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4400" b="1">
                <a:latin typeface="Trebuchet MS" panose="020B0603020202020204" pitchFamily="34" charset="0"/>
              </a:rPr>
              <a:t>4. Write a program to display multiplication table for a given number.</a:t>
            </a:r>
          </a:p>
          <a:p>
            <a:pPr algn="just" eaLnBrk="1" hangingPunct="1"/>
            <a:endParaRPr lang="en-US" altLang="en-US" sz="4400" b="1">
              <a:latin typeface="Trebuchet MS" panose="020B0603020202020204" pitchFamily="34" charset="0"/>
            </a:endParaRPr>
          </a:p>
        </p:txBody>
      </p:sp>
      <p:pic>
        <p:nvPicPr>
          <p:cNvPr id="122883" name="Picture 1">
            <a:extLst>
              <a:ext uri="{FF2B5EF4-FFF2-40B4-BE49-F238E27FC236}">
                <a16:creationId xmlns:a16="http://schemas.microsoft.com/office/drawing/2014/main" id="{79538D0C-5350-BC9B-EE27-986AD1E26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382000" cy="2800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4">
            <a:extLst>
              <a:ext uri="{FF2B5EF4-FFF2-40B4-BE49-F238E27FC236}">
                <a16:creationId xmlns:a16="http://schemas.microsoft.com/office/drawing/2014/main" id="{08A2F0D2-AF98-C25D-A811-E8C7BA8F4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924800" cy="5638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Box 3">
            <a:extLst>
              <a:ext uri="{FF2B5EF4-FFF2-40B4-BE49-F238E27FC236}">
                <a16:creationId xmlns:a16="http://schemas.microsoft.com/office/drawing/2014/main" id="{9422ED3F-2F2B-FCD4-69D7-7D28062D6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7630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800"/>
              </a:spcAft>
            </a:pPr>
            <a:r>
              <a:rPr lang="en-US" alt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IN" altLang="en-US" sz="3200" b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Write a program to check if a number is Positive, Negative or zero.</a:t>
            </a:r>
            <a:endParaRPr lang="en-IN" altLang="en-US" sz="320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4931" name="Picture 4">
            <a:extLst>
              <a:ext uri="{FF2B5EF4-FFF2-40B4-BE49-F238E27FC236}">
                <a16:creationId xmlns:a16="http://schemas.microsoft.com/office/drawing/2014/main" id="{1296811F-EF31-1B57-8D65-A97B1A30E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610600" cy="4654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3">
            <a:extLst>
              <a:ext uri="{FF2B5EF4-FFF2-40B4-BE49-F238E27FC236}">
                <a16:creationId xmlns:a16="http://schemas.microsoft.com/office/drawing/2014/main" id="{A72C0713-83F9-4AFF-B8D9-98E479202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57200"/>
            <a:ext cx="8467725" cy="57165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01EDDCC3-624F-E3CD-D962-B300C72E9B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7025" y="2605088"/>
            <a:ext cx="8489950" cy="1646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altLang="en-US" sz="13800" dirty="0">
                <a:solidFill>
                  <a:srgbClr val="F616F6"/>
                </a:solidFill>
                <a:latin typeface="300 Trojans Expanded" pitchFamily="2" charset="0"/>
              </a:rPr>
              <a:t>Thank you</a:t>
            </a:r>
            <a:endParaRPr lang="en-US" altLang="en-US" sz="13800" dirty="0">
              <a:solidFill>
                <a:srgbClr val="F616F6"/>
              </a:solidFill>
              <a:latin typeface="300 Trojans Expanded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86782D9C-1ACB-5C32-FAF1-74624123F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960438"/>
            <a:ext cx="8655050" cy="1263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Box 5">
            <a:extLst>
              <a:ext uri="{FF2B5EF4-FFF2-40B4-BE49-F238E27FC236}">
                <a16:creationId xmlns:a16="http://schemas.microsoft.com/office/drawing/2014/main" id="{2466ECC4-8303-43EA-D871-123DEBEFF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12700"/>
            <a:ext cx="4954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5400" b="1">
                <a:solidFill>
                  <a:srgbClr val="7030A0"/>
                </a:solidFill>
                <a:latin typeface="Archery Black Condensed"/>
              </a:rPr>
              <a:t>Example</a:t>
            </a:r>
          </a:p>
        </p:txBody>
      </p:sp>
      <p:pic>
        <p:nvPicPr>
          <p:cNvPr id="18436" name="Picture 6">
            <a:extLst>
              <a:ext uri="{FF2B5EF4-FFF2-40B4-BE49-F238E27FC236}">
                <a16:creationId xmlns:a16="http://schemas.microsoft.com/office/drawing/2014/main" id="{A49F25C1-E0D0-F692-2F45-4946A7206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508250"/>
            <a:ext cx="8672512" cy="3511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756EA675-4687-A38B-753E-3FEB325F2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28625"/>
            <a:ext cx="81534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n-US" altLang="en-US" sz="9600" b="1">
                <a:solidFill>
                  <a:srgbClr val="7030A0"/>
                </a:solidFill>
                <a:latin typeface="Bombardier"/>
              </a:rPr>
              <a:t>Alternative </a:t>
            </a:r>
          </a:p>
          <a:p>
            <a:pPr algn="ctr" eaLnBrk="1" hangingPunct="1"/>
            <a:r>
              <a:rPr lang="en-US" altLang="en-US" sz="9600" b="1">
                <a:solidFill>
                  <a:srgbClr val="7030A0"/>
                </a:solidFill>
                <a:latin typeface="Bombardier"/>
              </a:rPr>
              <a:t>or </a:t>
            </a:r>
          </a:p>
          <a:p>
            <a:pPr algn="ctr" eaLnBrk="1" hangingPunct="1"/>
            <a:r>
              <a:rPr lang="en-US" altLang="en-US" sz="9600" b="1">
                <a:solidFill>
                  <a:srgbClr val="7030A0"/>
                </a:solidFill>
                <a:latin typeface="Bombardier"/>
              </a:rPr>
              <a:t>Branching Statement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5CE79C-BC91-20F3-8682-84963CEF8AF1}"/>
              </a:ext>
            </a:extLst>
          </p:cNvPr>
          <p:cNvSpPr/>
          <p:nvPr/>
        </p:nvSpPr>
        <p:spPr>
          <a:xfrm>
            <a:off x="533400" y="990600"/>
            <a:ext cx="8382000" cy="42783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• 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Simple if statement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• if..else statement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• </a:t>
            </a:r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if..elif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statement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C2AD55-91D3-C0E1-900B-92B41B7A910C}"/>
              </a:ext>
            </a:extLst>
          </p:cNvPr>
          <p:cNvSpPr/>
          <p:nvPr/>
        </p:nvSpPr>
        <p:spPr>
          <a:xfrm>
            <a:off x="0" y="1066800"/>
            <a:ext cx="9175750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Simple if statement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DBA1D4-0DB1-E990-356C-F2D9C3E16A1A}"/>
              </a:ext>
            </a:extLst>
          </p:cNvPr>
          <p:cNvSpPr/>
          <p:nvPr/>
        </p:nvSpPr>
        <p:spPr>
          <a:xfrm>
            <a:off x="381000" y="-84138"/>
            <a:ext cx="8153400" cy="6926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Simple if </a:t>
            </a:r>
            <a:r>
              <a:rPr lang="en-US" sz="7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is</a:t>
            </a:r>
            <a:r>
              <a:rPr lang="en-US" sz="7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7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the simplest of all decision making statements.</a:t>
            </a:r>
            <a:r>
              <a:rPr lang="en-US" sz="7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Condition should be in the form of relational or logical expression.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830633DF-1EE7-C695-3B8F-0B058A45A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33400"/>
            <a:ext cx="35321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8800" b="1">
                <a:solidFill>
                  <a:srgbClr val="7030A0"/>
                </a:solidFill>
                <a:latin typeface="Archery Black Condensed"/>
              </a:rPr>
              <a:t>Syntax</a:t>
            </a:r>
            <a:r>
              <a:rPr lang="en-US" altLang="en-US" sz="8800" b="1">
                <a:solidFill>
                  <a:srgbClr val="0070C0"/>
                </a:solidFill>
                <a:latin typeface="Archery Black Condensed"/>
              </a:rPr>
              <a:t> 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13337EE9-31AF-6389-A7AA-C613E8010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if &lt;condition&gt;: </a:t>
            </a:r>
          </a:p>
          <a:p>
            <a:pPr eaLnBrk="1" hangingPunct="1"/>
            <a:r>
              <a:rPr lang="en-US" altLang="en-US" sz="72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	statements-block1</a:t>
            </a:r>
            <a:endParaRPr lang="en-US" altLang="en-US" sz="1200" b="1">
              <a:solidFill>
                <a:srgbClr val="002060"/>
              </a:solidFill>
              <a:latin typeface="Angsana New" panose="02020603050405020304" pitchFamily="18" charset="-34"/>
              <a:ea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2442CE1-1A7F-EDAE-860B-CA9E96CE1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0"/>
            <a:ext cx="8828087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800"/>
              </a:spcAft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- Program to check the age and print whether eligible for voting</a:t>
            </a:r>
            <a:endParaRPr lang="en-IN" altLang="en-US" sz="280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F080AF7C-51D2-3267-E8B8-EF1AA31BF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1475"/>
            <a:ext cx="8839200" cy="1790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2">
            <a:extLst>
              <a:ext uri="{FF2B5EF4-FFF2-40B4-BE49-F238E27FC236}">
                <a16:creationId xmlns:a16="http://schemas.microsoft.com/office/drawing/2014/main" id="{9AAE3D05-AA50-B9FD-4E14-C69C5320F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759200"/>
            <a:ext cx="8839200" cy="26177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>
            <a:extLst>
              <a:ext uri="{FF2B5EF4-FFF2-40B4-BE49-F238E27FC236}">
                <a16:creationId xmlns:a16="http://schemas.microsoft.com/office/drawing/2014/main" id="{6AA4BE04-2E8A-60E6-C427-DED758934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52400"/>
            <a:ext cx="8934450" cy="2690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Box 2">
            <a:extLst>
              <a:ext uri="{FF2B5EF4-FFF2-40B4-BE49-F238E27FC236}">
                <a16:creationId xmlns:a16="http://schemas.microsoft.com/office/drawing/2014/main" id="{D763A644-D73E-00CE-105F-A83C55AE7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590800"/>
            <a:ext cx="87153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x=int (input("Enter your age :"))</a:t>
            </a:r>
          </a:p>
          <a:p>
            <a:pPr eaLnBrk="1" hangingPunct="1"/>
            <a:r>
              <a:rPr lang="en-US" altLang="en-US" sz="54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if x&gt;=18:</a:t>
            </a:r>
          </a:p>
          <a:p>
            <a:pPr eaLnBrk="1" hangingPunct="1"/>
            <a:r>
              <a:rPr lang="en-US" altLang="en-US" sz="54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    print("You are eligible for voting")</a:t>
            </a:r>
            <a:endParaRPr lang="en-US" altLang="en-US" b="1">
              <a:solidFill>
                <a:srgbClr val="002060"/>
              </a:solidFill>
              <a:latin typeface="Angsana New" panose="02020603050405020304" pitchFamily="18" charset="-34"/>
              <a:ea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3FDA5E39-BE6F-DC4E-7972-33157ACE0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74688"/>
            <a:ext cx="77724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To gain knowledge on the various flow of control in Python language. </a:t>
            </a:r>
          </a:p>
          <a:p>
            <a:pPr algn="just" eaLnBrk="1" hangingPunct="1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To learn through the syntax how to use conditional construct to improve the efficiency of the program flow. </a:t>
            </a:r>
          </a:p>
          <a:p>
            <a:pPr algn="just" eaLnBrk="1" hangingPunct="1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To apply iteration structures to develop code to repeat the program segment for specific number of times or till the condition is satisfied.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36FB3-8796-3519-84AE-13A95EBEE7A1}"/>
              </a:ext>
            </a:extLst>
          </p:cNvPr>
          <p:cNvSpPr/>
          <p:nvPr/>
        </p:nvSpPr>
        <p:spPr>
          <a:xfrm>
            <a:off x="-20638" y="1371600"/>
            <a:ext cx="9164638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if..else statement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AF93CBFC-0427-8DC5-B7BE-4D5E8E110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254000"/>
            <a:ext cx="35321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8800" b="1">
                <a:solidFill>
                  <a:srgbClr val="7030A0"/>
                </a:solidFill>
                <a:latin typeface="Archery Black Condensed"/>
              </a:rPr>
              <a:t>Syntax</a:t>
            </a:r>
            <a:r>
              <a:rPr lang="en-US" altLang="en-US" sz="8800" b="1">
                <a:solidFill>
                  <a:srgbClr val="0070C0"/>
                </a:solidFill>
                <a:latin typeface="Archery Black Condensed"/>
              </a:rPr>
              <a:t> 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0581AB3C-3817-18DE-16C0-10C662AA5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1720850"/>
            <a:ext cx="74136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if &lt;condition&gt;: </a:t>
            </a:r>
          </a:p>
          <a:p>
            <a:pPr eaLnBrk="1" hangingPunct="1"/>
            <a:r>
              <a:rPr lang="en-US" altLang="en-US" sz="54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	statements-block1</a:t>
            </a:r>
          </a:p>
          <a:p>
            <a:pPr eaLnBrk="1" hangingPunct="1"/>
            <a:r>
              <a:rPr lang="en-US" altLang="en-US" sz="54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else:</a:t>
            </a:r>
          </a:p>
          <a:p>
            <a:pPr eaLnBrk="1" hangingPunct="1"/>
            <a:r>
              <a:rPr lang="en-US" altLang="en-US" sz="54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	statements-block2</a:t>
            </a:r>
            <a:endParaRPr lang="en-US" altLang="en-US" b="1">
              <a:solidFill>
                <a:srgbClr val="002060"/>
              </a:solidFill>
              <a:latin typeface="Angsana New" panose="02020603050405020304" pitchFamily="18" charset="-34"/>
              <a:ea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4BA3017F-9B62-75AA-C2C4-F642FB948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2713"/>
            <a:ext cx="6400800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4595512-C47E-A16B-6E38-68C99C2BD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-7938"/>
            <a:ext cx="8850313" cy="58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800"/>
              </a:spcAft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- Program to check if the accepted number odd or even</a:t>
            </a:r>
            <a:endParaRPr lang="en-IN" altLang="en-US" sz="240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1">
            <a:extLst>
              <a:ext uri="{FF2B5EF4-FFF2-40B4-BE49-F238E27FC236}">
                <a16:creationId xmlns:a16="http://schemas.microsoft.com/office/drawing/2014/main" id="{3D94D448-EFF7-3816-88B6-874B52968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839788"/>
            <a:ext cx="8763000" cy="2514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2">
            <a:extLst>
              <a:ext uri="{FF2B5EF4-FFF2-40B4-BE49-F238E27FC236}">
                <a16:creationId xmlns:a16="http://schemas.microsoft.com/office/drawing/2014/main" id="{51E73447-FAE7-BE97-97FF-EC865B2D8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446463"/>
            <a:ext cx="8742362" cy="3375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>
            <a:extLst>
              <a:ext uri="{FF2B5EF4-FFF2-40B4-BE49-F238E27FC236}">
                <a16:creationId xmlns:a16="http://schemas.microsoft.com/office/drawing/2014/main" id="{FAFBA6D1-219B-9140-AE95-39198570A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0"/>
            <a:ext cx="7924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x=int (input("Enter your age :"))</a:t>
            </a:r>
          </a:p>
          <a:p>
            <a:pPr eaLnBrk="1" hangingPunct="1"/>
            <a:r>
              <a:rPr lang="en-US" altLang="en-US" sz="4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if x&gt;=18:</a:t>
            </a:r>
          </a:p>
          <a:p>
            <a:pPr eaLnBrk="1" hangingPunct="1"/>
            <a:r>
              <a:rPr lang="en-US" altLang="en-US" sz="4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    print("You are eligible for voting")</a:t>
            </a:r>
          </a:p>
          <a:p>
            <a:pPr eaLnBrk="1" hangingPunct="1"/>
            <a:r>
              <a:rPr lang="en-US" altLang="en-US" sz="4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else:</a:t>
            </a:r>
          </a:p>
          <a:p>
            <a:pPr eaLnBrk="1" hangingPunct="1"/>
            <a:r>
              <a:rPr lang="en-US" altLang="en-US" sz="4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    print("You are not eligible for voting")</a:t>
            </a:r>
            <a:endParaRPr lang="en-US" altLang="en-US" b="1">
              <a:solidFill>
                <a:srgbClr val="002060"/>
              </a:solidFill>
              <a:latin typeface="Angsana New" panose="02020603050405020304" pitchFamily="18" charset="-34"/>
              <a:ea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46FF9590-241B-6C94-D697-21C447711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14400"/>
            <a:ext cx="73152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6000" b="1">
                <a:solidFill>
                  <a:srgbClr val="002060"/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An alternate method to rewrite the above program is also available in Python. </a:t>
            </a:r>
          </a:p>
          <a:p>
            <a:pPr algn="just" eaLnBrk="1" hangingPunct="1"/>
            <a:r>
              <a:rPr lang="en-US" altLang="en-US" sz="6000" b="1">
                <a:solidFill>
                  <a:srgbClr val="002060"/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The complete if..else can also written as: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90243AA4-F7CE-70A6-58C6-38F98173C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609600"/>
            <a:ext cx="35321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8800" b="1">
                <a:solidFill>
                  <a:srgbClr val="7030A0"/>
                </a:solidFill>
                <a:latin typeface="Archery Black Condensed"/>
              </a:rPr>
              <a:t>Syntax</a:t>
            </a:r>
            <a:r>
              <a:rPr lang="en-US" altLang="en-US" sz="8800" b="1">
                <a:solidFill>
                  <a:srgbClr val="0070C0"/>
                </a:solidFill>
                <a:latin typeface="Archery Black Condensed"/>
              </a:rPr>
              <a:t> </a:t>
            </a:r>
          </a:p>
        </p:txBody>
      </p:sp>
      <p:sp>
        <p:nvSpPr>
          <p:cNvPr id="32771" name="TextBox 3">
            <a:extLst>
              <a:ext uri="{FF2B5EF4-FFF2-40B4-BE49-F238E27FC236}">
                <a16:creationId xmlns:a16="http://schemas.microsoft.com/office/drawing/2014/main" id="{C487774D-6D2C-FD19-B72D-86BC7C0F4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23622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C0000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variable = variable1 if condition else variable 2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9A966D8-21B2-7D84-7EDC-4AB047C16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-52388"/>
            <a:ext cx="875347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800"/>
              </a:spcAft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- Program to check if the accepted number is odd or even (using alternate method of if...else)</a:t>
            </a:r>
            <a:endParaRPr lang="en-IN" altLang="en-US" sz="280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8860B994-F39B-3394-DE5A-E6D0C4DE5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3650"/>
            <a:ext cx="8839200" cy="1905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2">
            <a:extLst>
              <a:ext uri="{FF2B5EF4-FFF2-40B4-BE49-F238E27FC236}">
                <a16:creationId xmlns:a16="http://schemas.microsoft.com/office/drawing/2014/main" id="{2B6BC82A-A0DE-5836-6EC2-C9E99A688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33738"/>
            <a:ext cx="8839200" cy="355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>
            <a:extLst>
              <a:ext uri="{FF2B5EF4-FFF2-40B4-BE49-F238E27FC236}">
                <a16:creationId xmlns:a16="http://schemas.microsoft.com/office/drawing/2014/main" id="{23C30DC8-2BBE-F0A0-F27B-7F5918246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8229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a = int (input("Enter any number :"))</a:t>
            </a:r>
          </a:p>
          <a:p>
            <a:pPr eaLnBrk="1" hangingPunct="1"/>
            <a:r>
              <a:rPr lang="en-US" altLang="en-US" sz="54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x="even" if a%2==0 else "odd"</a:t>
            </a:r>
          </a:p>
          <a:p>
            <a:pPr eaLnBrk="1" hangingPunct="1"/>
            <a:r>
              <a:rPr lang="en-US" altLang="en-US" sz="54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print (a, " is ",x)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867792-84D8-6691-5ADC-63E90A9917A9}"/>
              </a:ext>
            </a:extLst>
          </p:cNvPr>
          <p:cNvSpPr/>
          <p:nvPr/>
        </p:nvSpPr>
        <p:spPr>
          <a:xfrm>
            <a:off x="0" y="304800"/>
            <a:ext cx="9144000" cy="6462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Nested if..elif...else statement </a:t>
            </a:r>
            <a:endParaRPr lang="en-US" sz="1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081DC07D-945A-AED2-35EA-DDC559AA7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295400"/>
            <a:ext cx="9132887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3E675D6B-8037-035F-00F9-F7C9941D7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-381000"/>
            <a:ext cx="35321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8800" b="1">
                <a:solidFill>
                  <a:srgbClr val="7030A0"/>
                </a:solidFill>
                <a:latin typeface="Archery Black Condensed"/>
              </a:rPr>
              <a:t>Syntax</a:t>
            </a:r>
            <a:r>
              <a:rPr lang="en-US" altLang="en-US" sz="8800" b="1">
                <a:solidFill>
                  <a:srgbClr val="0070C0"/>
                </a:solidFill>
                <a:latin typeface="Archery Black Condensed"/>
              </a:rPr>
              <a:t> </a:t>
            </a:r>
          </a:p>
        </p:txBody>
      </p:sp>
      <p:sp>
        <p:nvSpPr>
          <p:cNvPr id="36867" name="TextBox 3">
            <a:extLst>
              <a:ext uri="{FF2B5EF4-FFF2-40B4-BE49-F238E27FC236}">
                <a16:creationId xmlns:a16="http://schemas.microsoft.com/office/drawing/2014/main" id="{6D4D3614-C57F-CDD7-B506-9C07F6721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120775"/>
            <a:ext cx="61722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if &lt;condition-1&gt;: </a:t>
            </a:r>
          </a:p>
          <a:p>
            <a:pPr eaLnBrk="1" hangingPunct="1"/>
            <a:r>
              <a:rPr lang="en-US" altLang="en-US" sz="4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	statements-block 1</a:t>
            </a:r>
          </a:p>
          <a:p>
            <a:pPr eaLnBrk="1" hangingPunct="1"/>
            <a:r>
              <a:rPr lang="en-US" altLang="en-US" sz="4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elif &lt;condition-2&gt;: </a:t>
            </a:r>
          </a:p>
          <a:p>
            <a:pPr eaLnBrk="1" hangingPunct="1"/>
            <a:r>
              <a:rPr lang="en-US" altLang="en-US" sz="4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	statements-block 2</a:t>
            </a:r>
          </a:p>
          <a:p>
            <a:pPr eaLnBrk="1" hangingPunct="1"/>
            <a:r>
              <a:rPr lang="en-US" altLang="en-US" sz="4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else: </a:t>
            </a:r>
          </a:p>
          <a:p>
            <a:pPr eaLnBrk="1" hangingPunct="1"/>
            <a:r>
              <a:rPr lang="en-US" altLang="en-US" sz="4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	statements-block n</a:t>
            </a:r>
            <a:r>
              <a:rPr lang="en-US" altLang="en-US" sz="5400" b="1">
                <a:solidFill>
                  <a:srgbClr val="C0000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 </a:t>
            </a:r>
            <a:endParaRPr lang="en-I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0985B2B2-3A4D-8AD0-DE32-587410F2B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6" t="18843" r="35019" b="11154"/>
          <a:stretch>
            <a:fillRect/>
          </a:stretch>
        </p:blipFill>
        <p:spPr bwMode="auto">
          <a:xfrm>
            <a:off x="381000" y="152400"/>
            <a:ext cx="8458200" cy="652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B48A932-BA22-8685-3C41-40C88A000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8686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800"/>
              </a:spcAft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- Program to illustrate the use of nested if statement</a:t>
            </a:r>
            <a:endParaRPr lang="en-IN" altLang="en-US" sz="240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915" name="Picture 1">
            <a:extLst>
              <a:ext uri="{FF2B5EF4-FFF2-40B4-BE49-F238E27FC236}">
                <a16:creationId xmlns:a16="http://schemas.microsoft.com/office/drawing/2014/main" id="{D113998A-0508-E9A6-673B-D1C5AF414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7864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>
            <a:extLst>
              <a:ext uri="{FF2B5EF4-FFF2-40B4-BE49-F238E27FC236}">
                <a16:creationId xmlns:a16="http://schemas.microsoft.com/office/drawing/2014/main" id="{AD176A70-BB60-A319-331C-84038B03D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839200" cy="662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4">
            <a:extLst>
              <a:ext uri="{FF2B5EF4-FFF2-40B4-BE49-F238E27FC236}">
                <a16:creationId xmlns:a16="http://schemas.microsoft.com/office/drawing/2014/main" id="{CFE5C0E5-8EAE-B803-3A58-360075652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80010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m1=int(input("Enter mark in first subject:"))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m2=int(input("Enter mark in second subject:"))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avg=(m1+m2)/2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if avg&gt;=80: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    print ("Grade : A")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elif avg&gt;=70 and avg&lt;80: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    print ("Grade : B")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elif avg&gt;=60 and avg&lt;70: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    print ("Grade : C")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elif avg&gt;=50 and avg&lt;60: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    print ("Grade : D")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else: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    print ("Grade : E")</a:t>
            </a:r>
            <a:endParaRPr lang="en-IN" altLang="en-US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ECE3FB-8734-AF27-C30F-CBDA2AECD686}"/>
              </a:ext>
            </a:extLst>
          </p:cNvPr>
          <p:cNvSpPr/>
          <p:nvPr/>
        </p:nvSpPr>
        <p:spPr>
          <a:xfrm>
            <a:off x="-12700" y="1600200"/>
            <a:ext cx="91567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Iteration or Looping constructs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5DAFC3-6678-8817-7885-7A51C60B0CCA}"/>
              </a:ext>
            </a:extLst>
          </p:cNvPr>
          <p:cNvSpPr/>
          <p:nvPr/>
        </p:nvSpPr>
        <p:spPr>
          <a:xfrm>
            <a:off x="533400" y="1066800"/>
            <a:ext cx="7561263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A loop statement allows to execute a statement or group of statements multiple times.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>
            <a:extLst>
              <a:ext uri="{FF2B5EF4-FFF2-40B4-BE49-F238E27FC236}">
                <a16:creationId xmlns:a16="http://schemas.microsoft.com/office/drawing/2014/main" id="{49B68314-85ED-53EE-FB28-33EC63F40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304800"/>
            <a:ext cx="79375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96AC19-34F5-0A4C-829B-B5FF037E668A}"/>
              </a:ext>
            </a:extLst>
          </p:cNvPr>
          <p:cNvSpPr/>
          <p:nvPr/>
        </p:nvSpPr>
        <p:spPr>
          <a:xfrm>
            <a:off x="800100" y="914400"/>
            <a:ext cx="75438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Python provides two types of looping constructs: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• while loop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• for loop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91B0FF-9190-4B59-3FBC-DACE63232819}"/>
              </a:ext>
            </a:extLst>
          </p:cNvPr>
          <p:cNvSpPr/>
          <p:nvPr/>
        </p:nvSpPr>
        <p:spPr>
          <a:xfrm>
            <a:off x="914400" y="1752600"/>
            <a:ext cx="7499350" cy="2646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while loop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88CD73-BDEE-6A03-3322-4458226ABA87}"/>
              </a:ext>
            </a:extLst>
          </p:cNvPr>
          <p:cNvSpPr/>
          <p:nvPr/>
        </p:nvSpPr>
        <p:spPr>
          <a:xfrm>
            <a:off x="533400" y="457200"/>
            <a:ext cx="7853363" cy="6186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Programs may contain set of statements.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These statements are the executable segments that yield the result.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In general, statements are executed sequentially, that is the statements are executed one after another.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7A4D6D5C-7115-0133-DBF4-2E0217C1A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-190500"/>
            <a:ext cx="35321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8800" b="1">
                <a:solidFill>
                  <a:srgbClr val="7030A0"/>
                </a:solidFill>
                <a:latin typeface="Archery Black Condensed"/>
              </a:rPr>
              <a:t>Syntax</a:t>
            </a:r>
            <a:r>
              <a:rPr lang="en-US" altLang="en-US" sz="8800" b="1">
                <a:solidFill>
                  <a:srgbClr val="0070C0"/>
                </a:solidFill>
                <a:latin typeface="Archery Black Condensed"/>
              </a:rPr>
              <a:t> </a:t>
            </a:r>
          </a:p>
        </p:txBody>
      </p:sp>
      <p:sp>
        <p:nvSpPr>
          <p:cNvPr id="47107" name="TextBox 3">
            <a:extLst>
              <a:ext uri="{FF2B5EF4-FFF2-40B4-BE49-F238E27FC236}">
                <a16:creationId xmlns:a16="http://schemas.microsoft.com/office/drawing/2014/main" id="{BB7EB132-C578-7794-31A3-C106BFFA2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7800"/>
            <a:ext cx="6985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80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while &lt;condition&gt;: </a:t>
            </a:r>
          </a:p>
          <a:p>
            <a:pPr eaLnBrk="1" hangingPunct="1"/>
            <a:r>
              <a:rPr lang="en-US" altLang="en-US" sz="80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	statements block 1</a:t>
            </a:r>
          </a:p>
          <a:p>
            <a:pPr eaLnBrk="1" hangingPunct="1"/>
            <a:r>
              <a:rPr lang="en-US" altLang="en-US" sz="80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[else: </a:t>
            </a:r>
          </a:p>
          <a:p>
            <a:pPr eaLnBrk="1" hangingPunct="1"/>
            <a:r>
              <a:rPr lang="en-US" altLang="en-US" sz="80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statements block2] </a:t>
            </a:r>
            <a:endParaRPr lang="en-IN" altLang="en-US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while Loop in Python programming">
            <a:extLst>
              <a:ext uri="{FF2B5EF4-FFF2-40B4-BE49-F238E27FC236}">
                <a16:creationId xmlns:a16="http://schemas.microsoft.com/office/drawing/2014/main" id="{0955E82B-2CFC-8CCA-5FAE-0D5E345D4C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endParaRPr lang="en-US" altLang="en-US">
              <a:latin typeface="Trebuchet MS" panose="020B0603020202020204" pitchFamily="34" charset="0"/>
            </a:endParaRPr>
          </a:p>
        </p:txBody>
      </p:sp>
      <p:pic>
        <p:nvPicPr>
          <p:cNvPr id="48131" name="Picture 1">
            <a:extLst>
              <a:ext uri="{FF2B5EF4-FFF2-40B4-BE49-F238E27FC236}">
                <a16:creationId xmlns:a16="http://schemas.microsoft.com/office/drawing/2014/main" id="{E2632AD1-763C-E3BB-3992-52B92E3A3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381000"/>
            <a:ext cx="7472362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AB8BC06-8B94-16B1-C719-DC276D8CF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75" y="76200"/>
            <a:ext cx="90122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rgbClr val="7030A0"/>
                </a:solidFill>
                <a:latin typeface="Archery Black Condensed"/>
              </a:rPr>
              <a:t>Example -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Program to illustrate the use of while loop - to print all numbers from 10 to 15</a:t>
            </a:r>
            <a:endParaRPr lang="en-US" altLang="en-US" sz="3200" b="1">
              <a:solidFill>
                <a:srgbClr val="7030A0"/>
              </a:solidFill>
              <a:latin typeface="Archery Black Condensed"/>
            </a:endParaRPr>
          </a:p>
        </p:txBody>
      </p:sp>
      <p:pic>
        <p:nvPicPr>
          <p:cNvPr id="49155" name="Picture 1">
            <a:extLst>
              <a:ext uri="{FF2B5EF4-FFF2-40B4-BE49-F238E27FC236}">
                <a16:creationId xmlns:a16="http://schemas.microsoft.com/office/drawing/2014/main" id="{4C3DBC8E-97D9-95A8-047C-1B6D91995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00175"/>
            <a:ext cx="8823325" cy="23479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2">
            <a:extLst>
              <a:ext uri="{FF2B5EF4-FFF2-40B4-BE49-F238E27FC236}">
                <a16:creationId xmlns:a16="http://schemas.microsoft.com/office/drawing/2014/main" id="{C17E062D-17AC-EA21-6301-EE8AEB53C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824288"/>
            <a:ext cx="8847137" cy="2743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4">
            <a:extLst>
              <a:ext uri="{FF2B5EF4-FFF2-40B4-BE49-F238E27FC236}">
                <a16:creationId xmlns:a16="http://schemas.microsoft.com/office/drawing/2014/main" id="{2AA7129D-BFD8-CA7F-C8F8-226FB1002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90600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nn-NO" altLang="en-US" sz="80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i = 10</a:t>
            </a:r>
          </a:p>
          <a:p>
            <a:pPr eaLnBrk="1" hangingPunct="1"/>
            <a:r>
              <a:rPr lang="nn-NO" altLang="en-US" sz="80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while i &lt; =15:</a:t>
            </a:r>
          </a:p>
          <a:p>
            <a:pPr eaLnBrk="1" hangingPunct="1"/>
            <a:r>
              <a:rPr lang="nn-NO" altLang="en-US" sz="80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  print(i)</a:t>
            </a:r>
          </a:p>
          <a:p>
            <a:pPr eaLnBrk="1" hangingPunct="1"/>
            <a:r>
              <a:rPr lang="nn-NO" altLang="en-US" sz="80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  i += 1</a:t>
            </a:r>
            <a:endParaRPr lang="en-IN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">
            <a:extLst>
              <a:ext uri="{FF2B5EF4-FFF2-40B4-BE49-F238E27FC236}">
                <a16:creationId xmlns:a16="http://schemas.microsoft.com/office/drawing/2014/main" id="{82CB8EBB-B7DE-5350-C591-F98317DE5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400"/>
            <a:ext cx="89916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800"/>
              </a:spcAft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- Program to illustrate the use of while loop - with else part</a:t>
            </a:r>
            <a:endParaRPr lang="en-IN" altLang="en-US" sz="280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id="{E9A078EA-02FD-87E1-4BB6-706A86B86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1438"/>
            <a:ext cx="8839200" cy="23923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>
            <a:extLst>
              <a:ext uri="{FF2B5EF4-FFF2-40B4-BE49-F238E27FC236}">
                <a16:creationId xmlns:a16="http://schemas.microsoft.com/office/drawing/2014/main" id="{DE7D8CDE-4B93-DC93-2576-096236BCE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886200"/>
            <a:ext cx="8810625" cy="2736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42C6EA-5DFC-5CE1-DB15-A06EAADE68BB}"/>
              </a:ext>
            </a:extLst>
          </p:cNvPr>
          <p:cNvSpPr/>
          <p:nvPr/>
        </p:nvSpPr>
        <p:spPr>
          <a:xfrm>
            <a:off x="-31750" y="1524000"/>
            <a:ext cx="9175750" cy="3154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for loop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4">
            <a:extLst>
              <a:ext uri="{FF2B5EF4-FFF2-40B4-BE49-F238E27FC236}">
                <a16:creationId xmlns:a16="http://schemas.microsoft.com/office/drawing/2014/main" id="{0B4CAEF1-6D56-3D56-46B4-7650EEA01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610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2060"/>
                </a:solidFill>
                <a:latin typeface="Arial Black" panose="020B0A04020102020204" pitchFamily="34" charset="0"/>
                <a:ea typeface="Angsana New" panose="02020603050405020304" pitchFamily="18" charset="-34"/>
              </a:rPr>
              <a:t>x = 10</a:t>
            </a:r>
          </a:p>
          <a:p>
            <a:pPr eaLnBrk="1" hangingPunct="1"/>
            <a:r>
              <a:rPr lang="en-US" altLang="en-US" sz="2400" b="1">
                <a:solidFill>
                  <a:srgbClr val="002060"/>
                </a:solidFill>
                <a:latin typeface="Arial Black" panose="020B0A04020102020204" pitchFamily="34" charset="0"/>
                <a:ea typeface="Angsana New" panose="02020603050405020304" pitchFamily="18" charset="-34"/>
              </a:rPr>
              <a:t>while (x &lt; 16):</a:t>
            </a:r>
          </a:p>
          <a:p>
            <a:pPr eaLnBrk="1" hangingPunct="1"/>
            <a:r>
              <a:rPr lang="en-US" altLang="en-US" sz="2400" b="1">
                <a:solidFill>
                  <a:srgbClr val="002060"/>
                </a:solidFill>
                <a:latin typeface="Arial Black" panose="020B0A04020102020204" pitchFamily="34" charset="0"/>
                <a:ea typeface="Angsana New" panose="02020603050405020304" pitchFamily="18" charset="-34"/>
              </a:rPr>
              <a:t>     print(x)</a:t>
            </a:r>
          </a:p>
          <a:p>
            <a:pPr eaLnBrk="1" hangingPunct="1"/>
            <a:r>
              <a:rPr lang="en-US" altLang="en-US" sz="2400" b="1">
                <a:solidFill>
                  <a:srgbClr val="002060"/>
                </a:solidFill>
                <a:latin typeface="Arial Black" panose="020B0A04020102020204" pitchFamily="34" charset="0"/>
                <a:ea typeface="Angsana New" panose="02020603050405020304" pitchFamily="18" charset="-34"/>
              </a:rPr>
              <a:t>     x += 1</a:t>
            </a:r>
          </a:p>
          <a:p>
            <a:pPr eaLnBrk="1" hangingPunct="1"/>
            <a:r>
              <a:rPr lang="en-US" altLang="en-US" sz="2400">
                <a:solidFill>
                  <a:srgbClr val="002060"/>
                </a:solidFill>
                <a:latin typeface="Arial Black" panose="020B0A04020102020204" pitchFamily="34" charset="0"/>
              </a:rPr>
              <a:t>else:</a:t>
            </a:r>
          </a:p>
          <a:p>
            <a:pPr eaLnBrk="1" hangingPunct="1"/>
            <a:r>
              <a:rPr lang="en-US" altLang="en-US" sz="2400">
                <a:solidFill>
                  <a:srgbClr val="002060"/>
                </a:solidFill>
                <a:latin typeface="Arial Black" panose="020B0A04020102020204" pitchFamily="34" charset="0"/>
              </a:rPr>
              <a:t>print ("\nValue of i when the loop exit ",x)</a:t>
            </a:r>
            <a:endParaRPr lang="en-US" altLang="en-US" sz="2400" b="1">
              <a:solidFill>
                <a:srgbClr val="002060"/>
              </a:solidFill>
              <a:latin typeface="Arial Black" panose="020B0A04020102020204" pitchFamily="34" charset="0"/>
              <a:ea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>
            <a:extLst>
              <a:ext uri="{FF2B5EF4-FFF2-40B4-BE49-F238E27FC236}">
                <a16:creationId xmlns:a16="http://schemas.microsoft.com/office/drawing/2014/main" id="{441BB973-6A76-942E-54C7-25E97CC11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8382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4400" b="1">
                <a:solidFill>
                  <a:srgbClr val="002060"/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for loop is the most comfortable loop. </a:t>
            </a:r>
          </a:p>
          <a:p>
            <a:pPr algn="just" eaLnBrk="1" hangingPunct="1"/>
            <a:r>
              <a:rPr lang="en-US" altLang="en-US" sz="4400" b="1">
                <a:solidFill>
                  <a:srgbClr val="FF0000"/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It is also an entry check loop. </a:t>
            </a:r>
          </a:p>
          <a:p>
            <a:pPr algn="just" eaLnBrk="1" hangingPunct="1"/>
            <a:r>
              <a:rPr lang="en-US" altLang="en-US" sz="4400" b="1">
                <a:solidFill>
                  <a:srgbClr val="002060"/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The condition is checked in the beginning and the body of the loop(statements-block 1) is executed if it is only True otherwise the loop is not executed.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>
            <a:extLst>
              <a:ext uri="{FF2B5EF4-FFF2-40B4-BE49-F238E27FC236}">
                <a16:creationId xmlns:a16="http://schemas.microsoft.com/office/drawing/2014/main" id="{BFE9BEC3-0BC7-C7EE-EEF8-3BCE51CF4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-381000"/>
            <a:ext cx="35321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8800" b="1">
                <a:solidFill>
                  <a:srgbClr val="7030A0"/>
                </a:solidFill>
                <a:latin typeface="Archery Black Condensed"/>
              </a:rPr>
              <a:t>Syntax </a:t>
            </a:r>
          </a:p>
        </p:txBody>
      </p:sp>
      <p:sp>
        <p:nvSpPr>
          <p:cNvPr id="55299" name="TextBox 3">
            <a:extLst>
              <a:ext uri="{FF2B5EF4-FFF2-40B4-BE49-F238E27FC236}">
                <a16:creationId xmlns:a16="http://schemas.microsoft.com/office/drawing/2014/main" id="{23E62CF4-6CF2-5A96-225A-9F6E851FB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5213"/>
            <a:ext cx="8763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for counter_variable in sequence: </a:t>
            </a:r>
          </a:p>
          <a:p>
            <a:pPr eaLnBrk="1" hangingPunct="1"/>
            <a:r>
              <a:rPr lang="en-US" altLang="en-US" sz="4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	statements-block 1</a:t>
            </a:r>
          </a:p>
          <a:p>
            <a:pPr eaLnBrk="1" hangingPunct="1"/>
            <a:r>
              <a:rPr lang="en-US" altLang="en-US" sz="4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[else: # optional block </a:t>
            </a:r>
          </a:p>
          <a:p>
            <a:pPr eaLnBrk="1" hangingPunct="1"/>
            <a:r>
              <a:rPr lang="en-US" altLang="en-US" sz="48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statements-block 2] </a:t>
            </a:r>
            <a:endParaRPr lang="en-US" altLang="en-US" sz="1400" b="1">
              <a:solidFill>
                <a:srgbClr val="002060"/>
              </a:solidFill>
              <a:latin typeface="Angsana New" panose="02020603050405020304" pitchFamily="18" charset="-34"/>
              <a:ea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A71975-FE1E-6733-6FA7-986C6BCE0956}"/>
              </a:ext>
            </a:extLst>
          </p:cNvPr>
          <p:cNvSpPr/>
          <p:nvPr/>
        </p:nvSpPr>
        <p:spPr>
          <a:xfrm>
            <a:off x="381000" y="457200"/>
            <a:ext cx="8002588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counter_variable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mentioned in the syntax is similar to the control variable that we  used in the for loop of C++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sequence refers to the initial, final and increment value.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loop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uses the range()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 in the sequence to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specify the initial, final and increment values. range() generates a list of values starting from start till stop-1.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30FEFA-570E-841C-56F6-50257842CC30}"/>
              </a:ext>
            </a:extLst>
          </p:cNvPr>
          <p:cNvSpPr/>
          <p:nvPr/>
        </p:nvSpPr>
        <p:spPr>
          <a:xfrm>
            <a:off x="0" y="796925"/>
            <a:ext cx="8915400" cy="5264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There may be situations in our real life programming where we need to skip a segment or set of statements and execute another segment based on the test of a condition.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This is called alternative or branching.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3DD188-B527-F1CD-DEE4-FC921B4D36D4}"/>
              </a:ext>
            </a:extLst>
          </p:cNvPr>
          <p:cNvSpPr/>
          <p:nvPr/>
        </p:nvSpPr>
        <p:spPr>
          <a:xfrm>
            <a:off x="647700" y="914400"/>
            <a:ext cx="78486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syntax of range() is as follows: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range (start, stop, [step])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+mn-lt"/>
              </a:rPr>
              <a:t>Where,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start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refers to the initial value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stop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refers to the final value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step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–refers to increment value, this is optional part.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C5A98D-B675-A276-05D3-172FE14F82FC}"/>
              </a:ext>
            </a:extLst>
          </p:cNvPr>
          <p:cNvSpPr/>
          <p:nvPr/>
        </p:nvSpPr>
        <p:spPr>
          <a:xfrm>
            <a:off x="304800" y="1371600"/>
            <a:ext cx="85344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range(n): generates a set of whole numbers starting from 0 to (n-1).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2">
            <a:extLst>
              <a:ext uri="{FF2B5EF4-FFF2-40B4-BE49-F238E27FC236}">
                <a16:creationId xmlns:a16="http://schemas.microsoft.com/office/drawing/2014/main" id="{25810101-D5D8-38E4-8016-D7D1E2858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85725"/>
            <a:ext cx="90678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800"/>
              </a:spcAft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- Program to illustrate the use of for loop - to print single digit even number</a:t>
            </a:r>
            <a:endParaRPr lang="en-IN" altLang="en-US" sz="280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9395" name="Picture 4">
            <a:extLst>
              <a:ext uri="{FF2B5EF4-FFF2-40B4-BE49-F238E27FC236}">
                <a16:creationId xmlns:a16="http://schemas.microsoft.com/office/drawing/2014/main" id="{BE531B3F-C514-C671-2ADD-E3772A1A2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5100"/>
            <a:ext cx="8686800" cy="2209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5">
            <a:extLst>
              <a:ext uri="{FF2B5EF4-FFF2-40B4-BE49-F238E27FC236}">
                <a16:creationId xmlns:a16="http://schemas.microsoft.com/office/drawing/2014/main" id="{C84F7E68-44DB-754C-FF39-4879EB879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29063"/>
            <a:ext cx="8686800" cy="23955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>
            <a:extLst>
              <a:ext uri="{FF2B5EF4-FFF2-40B4-BE49-F238E27FC236}">
                <a16:creationId xmlns:a16="http://schemas.microsoft.com/office/drawing/2014/main" id="{16FBF02B-F90F-8293-B27D-AFB151E0F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-228600"/>
            <a:ext cx="3438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7200" b="1">
                <a:solidFill>
                  <a:srgbClr val="7030A0"/>
                </a:solidFill>
                <a:latin typeface="Archery Black Condensed"/>
              </a:rPr>
              <a:t>Example</a:t>
            </a:r>
          </a:p>
        </p:txBody>
      </p:sp>
      <p:pic>
        <p:nvPicPr>
          <p:cNvPr id="60419" name="Picture 1">
            <a:extLst>
              <a:ext uri="{FF2B5EF4-FFF2-40B4-BE49-F238E27FC236}">
                <a16:creationId xmlns:a16="http://schemas.microsoft.com/office/drawing/2014/main" id="{42596EB3-BE4C-8974-C68F-5194DCC13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2743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2">
            <a:extLst>
              <a:ext uri="{FF2B5EF4-FFF2-40B4-BE49-F238E27FC236}">
                <a16:creationId xmlns:a16="http://schemas.microsoft.com/office/drawing/2014/main" id="{A0AC12BA-1546-3D4C-4DF1-ECEF5A002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8686800" cy="2774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>
            <a:extLst>
              <a:ext uri="{FF2B5EF4-FFF2-40B4-BE49-F238E27FC236}">
                <a16:creationId xmlns:a16="http://schemas.microsoft.com/office/drawing/2014/main" id="{58D4B412-8D30-7D95-65B1-013869ADB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688" y="-304800"/>
            <a:ext cx="4383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8000" b="1">
                <a:solidFill>
                  <a:srgbClr val="7030A0"/>
                </a:solidFill>
                <a:latin typeface="Archery Black Condensed"/>
              </a:rPr>
              <a:t>Example</a:t>
            </a:r>
          </a:p>
        </p:txBody>
      </p:sp>
      <p:pic>
        <p:nvPicPr>
          <p:cNvPr id="61443" name="Picture 1">
            <a:extLst>
              <a:ext uri="{FF2B5EF4-FFF2-40B4-BE49-F238E27FC236}">
                <a16:creationId xmlns:a16="http://schemas.microsoft.com/office/drawing/2014/main" id="{94AFA6BA-2A3C-CAAC-334D-A30CBC0C2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838200"/>
            <a:ext cx="8958262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2">
            <a:extLst>
              <a:ext uri="{FF2B5EF4-FFF2-40B4-BE49-F238E27FC236}">
                <a16:creationId xmlns:a16="http://schemas.microsoft.com/office/drawing/2014/main" id="{102EF638-937A-398F-909E-557B05236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191000"/>
            <a:ext cx="8958262" cy="2320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4">
            <a:extLst>
              <a:ext uri="{FF2B5EF4-FFF2-40B4-BE49-F238E27FC236}">
                <a16:creationId xmlns:a16="http://schemas.microsoft.com/office/drawing/2014/main" id="{39BC84F9-08AA-A4E0-C747-C935DD778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15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7030A0"/>
                </a:solidFill>
                <a:latin typeface="MinionPro-Regular"/>
              </a:rPr>
              <a:t>for i in range (2,10,2):</a:t>
            </a:r>
          </a:p>
          <a:p>
            <a:pPr eaLnBrk="1" hangingPunct="1"/>
            <a:r>
              <a:rPr lang="en-US" altLang="en-US" sz="4800">
                <a:solidFill>
                  <a:srgbClr val="7030A0"/>
                </a:solidFill>
                <a:latin typeface="MinionPro-Regular"/>
              </a:rPr>
              <a:t>	print (i, end=‘ ‘)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1505C-A5C8-33B4-AF5E-94C4CB457BCF}"/>
              </a:ext>
            </a:extLst>
          </p:cNvPr>
          <p:cNvSpPr txBox="1"/>
          <p:nvPr/>
        </p:nvSpPr>
        <p:spPr>
          <a:xfrm>
            <a:off x="381000" y="2743200"/>
            <a:ext cx="853440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fruits = ["apple", "banana", "cherry"]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x in fruits: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print(x)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if x == "banana":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break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939FE2-6660-28B2-7016-2FAE0FF3A44C}"/>
              </a:ext>
            </a:extLst>
          </p:cNvPr>
          <p:cNvSpPr txBox="1"/>
          <p:nvPr/>
        </p:nvSpPr>
        <p:spPr>
          <a:xfrm>
            <a:off x="495300" y="1066800"/>
            <a:ext cx="81534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fruits = ["apple", "banana", "cherry"]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x in fruits: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if x == "banana":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break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print(x)</a:t>
            </a:r>
            <a:endParaRPr lang="en-IN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>
            <a:extLst>
              <a:ext uri="{FF2B5EF4-FFF2-40B4-BE49-F238E27FC236}">
                <a16:creationId xmlns:a16="http://schemas.microsoft.com/office/drawing/2014/main" id="{94422113-BA6C-5628-8B02-86B44279D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914400"/>
            <a:ext cx="8001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4800" b="1">
                <a:solidFill>
                  <a:srgbClr val="002060"/>
                </a:solidFill>
                <a:latin typeface="Agency FB" panose="020B0503020202020204" pitchFamily="34" charset="0"/>
                <a:cs typeface="Vijaya" panose="02020604020202020204" pitchFamily="18" charset="0"/>
              </a:rPr>
              <a:t>The range() function returns a sequence of numbers, </a:t>
            </a:r>
            <a:r>
              <a:rPr lang="en-US" altLang="en-US" sz="4800" b="1">
                <a:solidFill>
                  <a:srgbClr val="FFC000"/>
                </a:solidFill>
                <a:latin typeface="Agency FB" panose="020B0503020202020204" pitchFamily="34" charset="0"/>
                <a:cs typeface="Vijaya" panose="02020604020202020204" pitchFamily="18" charset="0"/>
              </a:rPr>
              <a:t>starting from 0 by default, and increments by 1 (by default),</a:t>
            </a:r>
            <a:r>
              <a:rPr lang="en-US" altLang="en-US" sz="4800" b="1">
                <a:solidFill>
                  <a:srgbClr val="002060"/>
                </a:solidFill>
                <a:latin typeface="Agency FB" panose="020B0503020202020204" pitchFamily="34" charset="0"/>
                <a:cs typeface="Vijaya" panose="02020604020202020204" pitchFamily="18" charset="0"/>
              </a:rPr>
              <a:t> and ends at a specified number.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>
            <a:extLst>
              <a:ext uri="{FF2B5EF4-FFF2-40B4-BE49-F238E27FC236}">
                <a16:creationId xmlns:a16="http://schemas.microsoft.com/office/drawing/2014/main" id="{BD6C9F8D-5422-1A24-6155-B864C1451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-180975"/>
            <a:ext cx="31702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6600" b="1">
                <a:solidFill>
                  <a:srgbClr val="7030A0"/>
                </a:solidFill>
                <a:latin typeface="Archery Black Condensed"/>
              </a:rPr>
              <a:t>Example</a:t>
            </a:r>
          </a:p>
        </p:txBody>
      </p:sp>
      <p:pic>
        <p:nvPicPr>
          <p:cNvPr id="65539" name="Picture 1">
            <a:extLst>
              <a:ext uri="{FF2B5EF4-FFF2-40B4-BE49-F238E27FC236}">
                <a16:creationId xmlns:a16="http://schemas.microsoft.com/office/drawing/2014/main" id="{4ABFDA11-0367-3C21-E13B-9EF17D9F4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7100"/>
            <a:ext cx="8610600" cy="2273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2">
            <a:extLst>
              <a:ext uri="{FF2B5EF4-FFF2-40B4-BE49-F238E27FC236}">
                <a16:creationId xmlns:a16="http://schemas.microsoft.com/office/drawing/2014/main" id="{7C8A59AC-619F-E8C9-183D-6C05A1897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14713"/>
            <a:ext cx="8610600" cy="2986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F9596D-0823-7F00-6681-34B5B99FB4DF}"/>
              </a:ext>
            </a:extLst>
          </p:cNvPr>
          <p:cNvSpPr txBox="1"/>
          <p:nvPr/>
        </p:nvSpPr>
        <p:spPr>
          <a:xfrm>
            <a:off x="685800" y="1066800"/>
            <a:ext cx="83058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x in range(6):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print(x)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719541-E561-B324-50B2-3C67F924FD7D}"/>
              </a:ext>
            </a:extLst>
          </p:cNvPr>
          <p:cNvSpPr/>
          <p:nvPr/>
        </p:nvSpPr>
        <p:spPr>
          <a:xfrm>
            <a:off x="0" y="609600"/>
            <a:ext cx="9067800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Also, we may need to execute a set of statements multiple times, called iteration or looping. </a:t>
            </a:r>
          </a:p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In this chapter we are to focus on the various control structures in Python, their syntax and learn how to develop the programs using them.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>
            <a:extLst>
              <a:ext uri="{FF2B5EF4-FFF2-40B4-BE49-F238E27FC236}">
                <a16:creationId xmlns:a16="http://schemas.microsoft.com/office/drawing/2014/main" id="{254FCD4C-5D0B-AA1C-F8F9-96B39E5DD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14400"/>
            <a:ext cx="79248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4400" b="1">
                <a:solidFill>
                  <a:srgbClr val="002060"/>
                </a:solidFill>
                <a:latin typeface="Agency FB" panose="020B0503020202020204" pitchFamily="34" charset="0"/>
                <a:cs typeface="Vijaya" panose="02020604020202020204" pitchFamily="18" charset="0"/>
              </a:rPr>
              <a:t>The </a:t>
            </a:r>
            <a:r>
              <a:rPr lang="en-US" altLang="en-US" sz="4400" b="1">
                <a:solidFill>
                  <a:srgbClr val="FFC000"/>
                </a:solidFill>
                <a:latin typeface="Agency FB" panose="020B0503020202020204" pitchFamily="34" charset="0"/>
                <a:cs typeface="Vijaya" panose="02020604020202020204" pitchFamily="18" charset="0"/>
              </a:rPr>
              <a:t>range() </a:t>
            </a:r>
            <a:r>
              <a:rPr lang="en-US" altLang="en-US" sz="4400" b="1">
                <a:solidFill>
                  <a:srgbClr val="002060"/>
                </a:solidFill>
                <a:latin typeface="Agency FB" panose="020B0503020202020204" pitchFamily="34" charset="0"/>
                <a:cs typeface="Vijaya" panose="02020604020202020204" pitchFamily="18" charset="0"/>
              </a:rPr>
              <a:t>function defaults to 0 as a starting value, however it is possible to specify the starting value by adding a parameter: range(2, 6), which means values from 2 to 6 </a:t>
            </a:r>
            <a:r>
              <a:rPr lang="en-US" altLang="en-US" sz="4400" b="1">
                <a:solidFill>
                  <a:srgbClr val="FFC000"/>
                </a:solidFill>
                <a:latin typeface="Agency FB" panose="020B0503020202020204" pitchFamily="34" charset="0"/>
                <a:cs typeface="Vijaya" panose="02020604020202020204" pitchFamily="18" charset="0"/>
              </a:rPr>
              <a:t>(but not including 6):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>
            <a:extLst>
              <a:ext uri="{FF2B5EF4-FFF2-40B4-BE49-F238E27FC236}">
                <a16:creationId xmlns:a16="http://schemas.microsoft.com/office/drawing/2014/main" id="{F22ECD07-4F07-387F-33B0-556DF9195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" y="-304800"/>
            <a:ext cx="41608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8800" b="1">
                <a:solidFill>
                  <a:srgbClr val="7030A0"/>
                </a:solidFill>
                <a:latin typeface="Archery Black Condensed"/>
              </a:rPr>
              <a:t>Example</a:t>
            </a:r>
          </a:p>
        </p:txBody>
      </p:sp>
      <p:pic>
        <p:nvPicPr>
          <p:cNvPr id="68611" name="Picture 1">
            <a:extLst>
              <a:ext uri="{FF2B5EF4-FFF2-40B4-BE49-F238E27FC236}">
                <a16:creationId xmlns:a16="http://schemas.microsoft.com/office/drawing/2014/main" id="{807B7DD9-F73F-3E9F-2CF6-54620E1D2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314450"/>
            <a:ext cx="8686800" cy="1446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2">
            <a:extLst>
              <a:ext uri="{FF2B5EF4-FFF2-40B4-BE49-F238E27FC236}">
                <a16:creationId xmlns:a16="http://schemas.microsoft.com/office/drawing/2014/main" id="{581131A6-D256-04C8-1EFE-E524034FF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971800"/>
            <a:ext cx="8686800" cy="304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ECF47F-6A8B-3B93-825C-BF72CA44B3F0}"/>
              </a:ext>
            </a:extLst>
          </p:cNvPr>
          <p:cNvSpPr txBox="1"/>
          <p:nvPr/>
        </p:nvSpPr>
        <p:spPr>
          <a:xfrm>
            <a:off x="533400" y="838200"/>
            <a:ext cx="82296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x in range(2, 6):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print(x)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>
            <a:extLst>
              <a:ext uri="{FF2B5EF4-FFF2-40B4-BE49-F238E27FC236}">
                <a16:creationId xmlns:a16="http://schemas.microsoft.com/office/drawing/2014/main" id="{7FDFB888-82C6-F645-13AE-5DAC8BA1A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990600"/>
            <a:ext cx="84105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4800" b="1">
                <a:solidFill>
                  <a:srgbClr val="002060"/>
                </a:solidFill>
                <a:latin typeface="Agency FB" panose="020B0503020202020204" pitchFamily="34" charset="0"/>
                <a:cs typeface="Vijaya" panose="02020604020202020204" pitchFamily="18" charset="0"/>
              </a:rPr>
              <a:t>The </a:t>
            </a:r>
            <a:r>
              <a:rPr lang="en-US" altLang="en-US" sz="4800" b="1">
                <a:solidFill>
                  <a:srgbClr val="FFC000"/>
                </a:solidFill>
                <a:latin typeface="Agency FB" panose="020B0503020202020204" pitchFamily="34" charset="0"/>
                <a:cs typeface="Vijaya" panose="02020604020202020204" pitchFamily="18" charset="0"/>
              </a:rPr>
              <a:t>range() </a:t>
            </a:r>
            <a:r>
              <a:rPr lang="en-US" altLang="en-US" sz="4800" b="1">
                <a:solidFill>
                  <a:srgbClr val="002060"/>
                </a:solidFill>
                <a:latin typeface="Agency FB" panose="020B0503020202020204" pitchFamily="34" charset="0"/>
                <a:cs typeface="Vijaya" panose="02020604020202020204" pitchFamily="18" charset="0"/>
              </a:rPr>
              <a:t>function defaults to increment the sequence by 1, however it is possible to specify the increment value by adding a third parameter: </a:t>
            </a:r>
            <a:r>
              <a:rPr lang="en-US" altLang="en-US" sz="4800" b="1">
                <a:solidFill>
                  <a:srgbClr val="FFC000"/>
                </a:solidFill>
                <a:latin typeface="Agency FB" panose="020B0503020202020204" pitchFamily="34" charset="0"/>
                <a:cs typeface="Vijaya" panose="02020604020202020204" pitchFamily="18" charset="0"/>
              </a:rPr>
              <a:t>range(2, 30, 3):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>
            <a:extLst>
              <a:ext uri="{FF2B5EF4-FFF2-40B4-BE49-F238E27FC236}">
                <a16:creationId xmlns:a16="http://schemas.microsoft.com/office/drawing/2014/main" id="{3D869E40-84B4-29D4-2E69-5E6094485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600"/>
            <a:ext cx="41624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8800" b="1">
                <a:solidFill>
                  <a:srgbClr val="7030A0"/>
                </a:solidFill>
                <a:latin typeface="Archery Black Condensed"/>
              </a:rPr>
              <a:t>Example</a:t>
            </a:r>
          </a:p>
        </p:txBody>
      </p:sp>
      <p:pic>
        <p:nvPicPr>
          <p:cNvPr id="71683" name="Picture 1">
            <a:extLst>
              <a:ext uri="{FF2B5EF4-FFF2-40B4-BE49-F238E27FC236}">
                <a16:creationId xmlns:a16="http://schemas.microsoft.com/office/drawing/2014/main" id="{510B7AAC-D0E4-2648-4BDE-AEE943AA0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81100"/>
            <a:ext cx="8839200" cy="1562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2">
            <a:extLst>
              <a:ext uri="{FF2B5EF4-FFF2-40B4-BE49-F238E27FC236}">
                <a16:creationId xmlns:a16="http://schemas.microsoft.com/office/drawing/2014/main" id="{65A49344-000B-7CA4-FB19-C5B635319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40038"/>
            <a:ext cx="8839200" cy="38655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493AB6-E0DB-4CA4-9BB6-FF65762BD13F}"/>
              </a:ext>
            </a:extLst>
          </p:cNvPr>
          <p:cNvSpPr txBox="1"/>
          <p:nvPr/>
        </p:nvSpPr>
        <p:spPr>
          <a:xfrm>
            <a:off x="304800" y="685800"/>
            <a:ext cx="8458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x in range(2, 30, 3):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print(x)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>
            <a:extLst>
              <a:ext uri="{FF2B5EF4-FFF2-40B4-BE49-F238E27FC236}">
                <a16:creationId xmlns:a16="http://schemas.microsoft.com/office/drawing/2014/main" id="{EF08AA4F-EDB5-A4E1-AC08-AAFF5172E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600"/>
            <a:ext cx="41624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8800" b="1">
                <a:solidFill>
                  <a:srgbClr val="7030A0"/>
                </a:solidFill>
                <a:latin typeface="Archery Black Condensed"/>
              </a:rPr>
              <a:t>Example</a:t>
            </a:r>
          </a:p>
        </p:txBody>
      </p:sp>
      <p:pic>
        <p:nvPicPr>
          <p:cNvPr id="73731" name="Picture 1">
            <a:extLst>
              <a:ext uri="{FF2B5EF4-FFF2-40B4-BE49-F238E27FC236}">
                <a16:creationId xmlns:a16="http://schemas.microsoft.com/office/drawing/2014/main" id="{E200EDFB-9CAA-EB19-0C5D-9A9054C9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90600"/>
            <a:ext cx="8820150" cy="228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2">
            <a:extLst>
              <a:ext uri="{FF2B5EF4-FFF2-40B4-BE49-F238E27FC236}">
                <a16:creationId xmlns:a16="http://schemas.microsoft.com/office/drawing/2014/main" id="{670C41D6-B0F4-F460-8A39-0609B28ED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429000"/>
            <a:ext cx="8820150" cy="3276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FB3140-7C14-3C04-9EDA-B31E4361E194}"/>
              </a:ext>
            </a:extLst>
          </p:cNvPr>
          <p:cNvSpPr txBox="1"/>
          <p:nvPr/>
        </p:nvSpPr>
        <p:spPr>
          <a:xfrm>
            <a:off x="609600" y="1143000"/>
            <a:ext cx="79248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x in range(6):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print(x)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else: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print("Finally finished!")</a:t>
            </a:r>
            <a:endParaRPr lang="en-IN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DC7E50-302A-156A-F43E-DD84045528EC}"/>
              </a:ext>
            </a:extLst>
          </p:cNvPr>
          <p:cNvSpPr/>
          <p:nvPr/>
        </p:nvSpPr>
        <p:spPr>
          <a:xfrm>
            <a:off x="49213" y="68263"/>
            <a:ext cx="9034462" cy="203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in range (2,10,2):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(i, end=‘ ‘)				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8A47DA-55A1-23CC-DA3F-FC45CF5BDD96}"/>
              </a:ext>
            </a:extLst>
          </p:cNvPr>
          <p:cNvSpPr/>
          <p:nvPr/>
        </p:nvSpPr>
        <p:spPr>
          <a:xfrm>
            <a:off x="49213" y="1525588"/>
            <a:ext cx="9034462" cy="2676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in range(2,10,2):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</a:t>
            </a:r>
            <a:r>
              <a:rPr lang="en-US" sz="4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i,end</a:t>
            </a:r>
            <a:r>
              <a:rPr lang="en-US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=‘ ‘)					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("\</a:t>
            </a:r>
            <a:r>
              <a:rPr lang="en-US" sz="4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nEnd</a:t>
            </a:r>
            <a:r>
              <a:rPr lang="en-US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loop")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6ABFC-448E-F6D2-95DF-161448D342D0}"/>
              </a:ext>
            </a:extLst>
          </p:cNvPr>
          <p:cNvSpPr/>
          <p:nvPr/>
        </p:nvSpPr>
        <p:spPr>
          <a:xfrm>
            <a:off x="109538" y="4306888"/>
            <a:ext cx="9034462" cy="2554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= 100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 = 0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counter in range(1,n+1):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sum = sum + counter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print("Sum of 1 until %d: %d" % (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n,sum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))</a:t>
            </a:r>
          </a:p>
        </p:txBody>
      </p:sp>
      <p:sp>
        <p:nvSpPr>
          <p:cNvPr id="75781" name="Rectangle 4">
            <a:extLst>
              <a:ext uri="{FF2B5EF4-FFF2-40B4-BE49-F238E27FC236}">
                <a16:creationId xmlns:a16="http://schemas.microsoft.com/office/drawing/2014/main" id="{57FB5989-4DFD-32DF-2E7E-DC6AEF63B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463" y="0"/>
            <a:ext cx="2622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5400" b="1">
                <a:solidFill>
                  <a:srgbClr val="0070C0"/>
                </a:solidFill>
                <a:latin typeface="Archery Black Condensed"/>
              </a:rPr>
              <a:t>Example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5AB6228D-8AA5-A5F4-2412-CAB531073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-304800"/>
            <a:ext cx="4343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8800" b="1">
                <a:solidFill>
                  <a:srgbClr val="7030A0"/>
                </a:solidFill>
                <a:latin typeface="Archery Black Condensed"/>
              </a:rPr>
              <a:t>Example</a:t>
            </a:r>
          </a:p>
        </p:txBody>
      </p:sp>
      <p:pic>
        <p:nvPicPr>
          <p:cNvPr id="76803" name="Picture 2">
            <a:extLst>
              <a:ext uri="{FF2B5EF4-FFF2-40B4-BE49-F238E27FC236}">
                <a16:creationId xmlns:a16="http://schemas.microsoft.com/office/drawing/2014/main" id="{5A086694-DDAC-DE50-DB0B-3AF12C8B7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91600" cy="236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3">
            <a:extLst>
              <a:ext uri="{FF2B5EF4-FFF2-40B4-BE49-F238E27FC236}">
                <a16:creationId xmlns:a16="http://schemas.microsoft.com/office/drawing/2014/main" id="{2EFD0805-BADD-C717-5B28-2771101FF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8991600" cy="3352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16EC86E9-A647-AD85-0E77-DA72BD5C8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6700" y="1143000"/>
            <a:ext cx="96774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n-US" altLang="en-US" sz="13800" b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Control Structures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77FD8B-A744-72E1-763C-5DBC052DF790}"/>
              </a:ext>
            </a:extLst>
          </p:cNvPr>
          <p:cNvSpPr txBox="1"/>
          <p:nvPr/>
        </p:nvSpPr>
        <p:spPr>
          <a:xfrm>
            <a:off x="381000" y="609600"/>
            <a:ext cx="80010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word in 'Computer':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</a:t>
            </a:r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word,end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=' ')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("\</a:t>
            </a:r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nEnd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loop")</a:t>
            </a:r>
            <a:endParaRPr lang="en-IN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F51068-8BA3-E8AF-06A5-F4B0CA880EFD}"/>
              </a:ext>
            </a:extLst>
          </p:cNvPr>
          <p:cNvSpPr/>
          <p:nvPr/>
        </p:nvSpPr>
        <p:spPr>
          <a:xfrm>
            <a:off x="0" y="990600"/>
            <a:ext cx="9144000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Nested loop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structure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E2DE14-2062-6526-E752-A68E9D9B88CD}"/>
              </a:ext>
            </a:extLst>
          </p:cNvPr>
          <p:cNvSpPr/>
          <p:nvPr/>
        </p:nvSpPr>
        <p:spPr>
          <a:xfrm>
            <a:off x="304800" y="533400"/>
            <a:ext cx="85344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loop placed within another loop is called as nested loop structure.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58CC56-364E-6F9C-CEB0-1207C24EAFCE}"/>
              </a:ext>
            </a:extLst>
          </p:cNvPr>
          <p:cNvSpPr/>
          <p:nvPr/>
        </p:nvSpPr>
        <p:spPr>
          <a:xfrm>
            <a:off x="304800" y="2590800"/>
            <a:ext cx="85344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One can place </a:t>
            </a:r>
          </a:p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while within another while; </a:t>
            </a:r>
          </a:p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within another for; </a:t>
            </a:r>
          </a:p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within while and </a:t>
            </a:r>
          </a:p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while within for to construct such nested loops.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0E97359-1ACD-9055-2549-311C3E92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-228600"/>
            <a:ext cx="3798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8000" b="1">
                <a:solidFill>
                  <a:srgbClr val="7030A0"/>
                </a:solidFill>
                <a:latin typeface="Archery Black Condensed"/>
              </a:rPr>
              <a:t>Example</a:t>
            </a:r>
          </a:p>
        </p:txBody>
      </p:sp>
      <p:pic>
        <p:nvPicPr>
          <p:cNvPr id="80899" name="Picture 2">
            <a:extLst>
              <a:ext uri="{FF2B5EF4-FFF2-40B4-BE49-F238E27FC236}">
                <a16:creationId xmlns:a16="http://schemas.microsoft.com/office/drawing/2014/main" id="{A262DE0E-C2EE-4272-9B8A-BCC5F375D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192213"/>
            <a:ext cx="8575675" cy="5056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1F8706-2E11-FE09-DD64-C8E62E555EB6}"/>
              </a:ext>
            </a:extLst>
          </p:cNvPr>
          <p:cNvSpPr txBox="1"/>
          <p:nvPr/>
        </p:nvSpPr>
        <p:spPr>
          <a:xfrm>
            <a:off x="762000" y="457200"/>
            <a:ext cx="75438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=1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while (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&lt;=6):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for j in range (1,i):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print (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j,end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='\t')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print (end='\n')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+=1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>
            <a:extLst>
              <a:ext uri="{FF2B5EF4-FFF2-40B4-BE49-F238E27FC236}">
                <a16:creationId xmlns:a16="http://schemas.microsoft.com/office/drawing/2014/main" id="{2F547D8B-115C-86B9-9B7B-EDA84B935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0" cy="541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573104-04E5-F856-8428-B4D093AFA359}"/>
              </a:ext>
            </a:extLst>
          </p:cNvPr>
          <p:cNvSpPr/>
          <p:nvPr/>
        </p:nvSpPr>
        <p:spPr>
          <a:xfrm>
            <a:off x="0" y="990600"/>
            <a:ext cx="9144000" cy="3632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Jump Statements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in Python</a:t>
            </a:r>
            <a:r>
              <a:rPr lang="en-US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9E1A1A-C588-7627-CD8F-8F74D115B6A7}"/>
              </a:ext>
            </a:extLst>
          </p:cNvPr>
          <p:cNvSpPr/>
          <p:nvPr/>
        </p:nvSpPr>
        <p:spPr>
          <a:xfrm>
            <a:off x="376238" y="355600"/>
            <a:ext cx="8091487" cy="4402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jump statement in Python, is used to unconditionally transfer the control from one part of the program to another.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There are three keywords to achieve jump statements in Python: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40171D-DE24-BB06-2855-4AE8DA53125E}"/>
              </a:ext>
            </a:extLst>
          </p:cNvPr>
          <p:cNvSpPr/>
          <p:nvPr/>
        </p:nvSpPr>
        <p:spPr>
          <a:xfrm>
            <a:off x="-379413" y="5105400"/>
            <a:ext cx="9147176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break, continue, pass.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>
            <a:extLst>
              <a:ext uri="{FF2B5EF4-FFF2-40B4-BE49-F238E27FC236}">
                <a16:creationId xmlns:a16="http://schemas.microsoft.com/office/drawing/2014/main" id="{D829A965-7CEB-8C88-26CC-5FB600ED7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0025"/>
            <a:ext cx="70104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ACF945-60D4-D65D-3716-DACDDA7A7842}"/>
              </a:ext>
            </a:extLst>
          </p:cNvPr>
          <p:cNvSpPr/>
          <p:nvPr/>
        </p:nvSpPr>
        <p:spPr>
          <a:xfrm>
            <a:off x="-3175" y="990600"/>
            <a:ext cx="9147175" cy="5200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break statement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60C567-B407-945B-1613-ED1535FDB3EC}"/>
              </a:ext>
            </a:extLst>
          </p:cNvPr>
          <p:cNvSpPr/>
          <p:nvPr/>
        </p:nvSpPr>
        <p:spPr>
          <a:xfrm>
            <a:off x="609600" y="119063"/>
            <a:ext cx="7924800" cy="6186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A program statement that causes a jump of control from one part of the program to another is called </a:t>
            </a:r>
            <a:r>
              <a:rPr lang="en-US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control structure or control statement.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7825CC-CFE2-2E17-297B-6036E549BD76}"/>
              </a:ext>
            </a:extLst>
          </p:cNvPr>
          <p:cNvSpPr/>
          <p:nvPr/>
        </p:nvSpPr>
        <p:spPr>
          <a:xfrm>
            <a:off x="742950" y="1350963"/>
            <a:ext cx="7658100" cy="4156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break statement terminates the loop containing it.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Control of the program flows to the statement immediately after the body of the loop.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>
            <a:extLst>
              <a:ext uri="{FF2B5EF4-FFF2-40B4-BE49-F238E27FC236}">
                <a16:creationId xmlns:a16="http://schemas.microsoft.com/office/drawing/2014/main" id="{248A49BD-9883-4A5E-ECBB-5399D4F21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700"/>
            <a:ext cx="35321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8800" b="1">
                <a:solidFill>
                  <a:srgbClr val="7030A0"/>
                </a:solidFill>
                <a:latin typeface="Archery Black Condensed"/>
              </a:rPr>
              <a:t>Syntax</a:t>
            </a:r>
            <a:r>
              <a:rPr lang="en-US" altLang="en-US" sz="8800" b="1">
                <a:solidFill>
                  <a:srgbClr val="0070C0"/>
                </a:solidFill>
                <a:latin typeface="Archery Black Condensed"/>
              </a:rPr>
              <a:t> </a:t>
            </a:r>
          </a:p>
        </p:txBody>
      </p:sp>
      <p:sp>
        <p:nvSpPr>
          <p:cNvPr id="89091" name="TextBox 2">
            <a:extLst>
              <a:ext uri="{FF2B5EF4-FFF2-40B4-BE49-F238E27FC236}">
                <a16:creationId xmlns:a16="http://schemas.microsoft.com/office/drawing/2014/main" id="{5251425F-4FFD-FFAF-662B-F44ED6122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458913"/>
            <a:ext cx="6256338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n-US" altLang="en-US" sz="239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break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>
            <a:extLst>
              <a:ext uri="{FF2B5EF4-FFF2-40B4-BE49-F238E27FC236}">
                <a16:creationId xmlns:a16="http://schemas.microsoft.com/office/drawing/2014/main" id="{E3A04923-1AEA-4169-4374-287AE5375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"/>
            <a:ext cx="55038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>
            <a:extLst>
              <a:ext uri="{FF2B5EF4-FFF2-40B4-BE49-F238E27FC236}">
                <a16:creationId xmlns:a16="http://schemas.microsoft.com/office/drawing/2014/main" id="{6D93BC0F-AFCD-B770-A382-B326A0B24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89916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800"/>
              </a:spcAft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- Program to illustrate the use of break statement inside for loop.</a:t>
            </a:r>
            <a:endParaRPr lang="en-IN" altLang="en-US" sz="240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1139" name="Picture 1">
            <a:extLst>
              <a:ext uri="{FF2B5EF4-FFF2-40B4-BE49-F238E27FC236}">
                <a16:creationId xmlns:a16="http://schemas.microsoft.com/office/drawing/2014/main" id="{00A08958-192C-2EFA-7954-4876DB952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7125"/>
            <a:ext cx="8839200" cy="2911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0" name="Picture 2">
            <a:extLst>
              <a:ext uri="{FF2B5EF4-FFF2-40B4-BE49-F238E27FC236}">
                <a16:creationId xmlns:a16="http://schemas.microsoft.com/office/drawing/2014/main" id="{6FAB82F9-CA60-08A8-357B-DC94773DC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191000"/>
            <a:ext cx="8807450" cy="2425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BB1A14-70E1-F5F5-ABDC-CBF62406A657}"/>
              </a:ext>
            </a:extLst>
          </p:cNvPr>
          <p:cNvSpPr txBox="1"/>
          <p:nvPr/>
        </p:nvSpPr>
        <p:spPr>
          <a:xfrm>
            <a:off x="533400" y="838200"/>
            <a:ext cx="8458200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letter in ‘Python’: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if letter == 'h':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break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print ('Current Letter :',letter)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>
            <a:extLst>
              <a:ext uri="{FF2B5EF4-FFF2-40B4-BE49-F238E27FC236}">
                <a16:creationId xmlns:a16="http://schemas.microsoft.com/office/drawing/2014/main" id="{B4186281-87C3-5B4F-D357-96FB7645B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-269875"/>
            <a:ext cx="2897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6000" b="1">
                <a:solidFill>
                  <a:srgbClr val="7030A0"/>
                </a:solidFill>
                <a:latin typeface="Archery Black Condensed"/>
              </a:rPr>
              <a:t>Example</a:t>
            </a:r>
          </a:p>
        </p:txBody>
      </p:sp>
      <p:pic>
        <p:nvPicPr>
          <p:cNvPr id="93187" name="Picture 1">
            <a:extLst>
              <a:ext uri="{FF2B5EF4-FFF2-40B4-BE49-F238E27FC236}">
                <a16:creationId xmlns:a16="http://schemas.microsoft.com/office/drawing/2014/main" id="{2391366E-849C-89DB-D6E8-0BC94AD00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609600"/>
            <a:ext cx="8936037" cy="3276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2">
            <a:extLst>
              <a:ext uri="{FF2B5EF4-FFF2-40B4-BE49-F238E27FC236}">
                <a16:creationId xmlns:a16="http://schemas.microsoft.com/office/drawing/2014/main" id="{28ECD4DB-7A3A-AE0E-EAA6-EA4CCA423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038600"/>
            <a:ext cx="8924925" cy="2505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65E049-F746-BF7A-F59B-4BFD5DCB6C08}"/>
              </a:ext>
            </a:extLst>
          </p:cNvPr>
          <p:cNvSpPr txBox="1"/>
          <p:nvPr/>
        </p:nvSpPr>
        <p:spPr>
          <a:xfrm>
            <a:off x="228600" y="609600"/>
            <a:ext cx="80772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var = 10                   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while var &gt; 0:             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print ('Current variable value :', var)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var = var -1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if var == 5: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break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print ("Good bye!")</a:t>
            </a:r>
            <a:endParaRPr lang="en-IN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79950761-D6E6-A357-FF58-59F957CD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2400"/>
            <a:ext cx="2897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6000" b="1">
                <a:solidFill>
                  <a:srgbClr val="7030A0"/>
                </a:solidFill>
                <a:latin typeface="Archery Black Condensed"/>
              </a:rPr>
              <a:t>Example</a:t>
            </a:r>
          </a:p>
        </p:txBody>
      </p:sp>
      <p:pic>
        <p:nvPicPr>
          <p:cNvPr id="95235" name="Picture 1">
            <a:extLst>
              <a:ext uri="{FF2B5EF4-FFF2-40B4-BE49-F238E27FC236}">
                <a16:creationId xmlns:a16="http://schemas.microsoft.com/office/drawing/2014/main" id="{AF23EFF5-02C8-5227-B198-D8102090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63600"/>
            <a:ext cx="8763000" cy="3022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2">
            <a:extLst>
              <a:ext uri="{FF2B5EF4-FFF2-40B4-BE49-F238E27FC236}">
                <a16:creationId xmlns:a16="http://schemas.microsoft.com/office/drawing/2014/main" id="{A3AFB489-5B78-5992-84CC-52FD312E0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4114800"/>
            <a:ext cx="8740775" cy="2209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E1FFD1-7642-4F04-C6FD-1A9A1E2031B6}"/>
              </a:ext>
            </a:extLst>
          </p:cNvPr>
          <p:cNvSpPr txBox="1"/>
          <p:nvPr/>
        </p:nvSpPr>
        <p:spPr>
          <a:xfrm>
            <a:off x="304800" y="1143000"/>
            <a:ext cx="79248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word in "Jump Statement":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if word == "e":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break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print (word, end= ‘ ‘)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68F8C4FF-189D-D680-E4D7-9B8977950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2400"/>
            <a:ext cx="2897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6000" b="1">
                <a:solidFill>
                  <a:srgbClr val="7030A0"/>
                </a:solidFill>
                <a:latin typeface="Archery Black Condensed"/>
              </a:rPr>
              <a:t>Example</a:t>
            </a:r>
          </a:p>
        </p:txBody>
      </p:sp>
      <p:pic>
        <p:nvPicPr>
          <p:cNvPr id="97283" name="Picture 1">
            <a:extLst>
              <a:ext uri="{FF2B5EF4-FFF2-40B4-BE49-F238E27FC236}">
                <a16:creationId xmlns:a16="http://schemas.microsoft.com/office/drawing/2014/main" id="{EA49D750-A1AF-981E-C7B0-4B2219BC6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839200" cy="3657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4" name="Picture 2">
            <a:extLst>
              <a:ext uri="{FF2B5EF4-FFF2-40B4-BE49-F238E27FC236}">
                <a16:creationId xmlns:a16="http://schemas.microsoft.com/office/drawing/2014/main" id="{F1A1DCB8-D9B0-3D3D-3D90-E1EA8D8F3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572000"/>
            <a:ext cx="8824912" cy="2057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4FE480A2-8E52-19BC-5526-BEF6F933F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3" t="22202" r="31235" b="20193"/>
          <a:stretch>
            <a:fillRect/>
          </a:stretch>
        </p:blipFill>
        <p:spPr bwMode="auto">
          <a:xfrm>
            <a:off x="304800" y="496888"/>
            <a:ext cx="8534400" cy="582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CA6C7E-916F-F86D-E1B4-BF650428F1AC}"/>
              </a:ext>
            </a:extLst>
          </p:cNvPr>
          <p:cNvSpPr txBox="1"/>
          <p:nvPr/>
        </p:nvSpPr>
        <p:spPr>
          <a:xfrm>
            <a:off x="381000" y="381000"/>
            <a:ext cx="8382000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word in "Jump Statement":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if word == "e":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break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print (word, end='')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else: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print("End of the loop")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print("\n End of the program")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D2CE02-0E7E-857B-50CE-3BAEE2F0B4F1}"/>
              </a:ext>
            </a:extLst>
          </p:cNvPr>
          <p:cNvSpPr/>
          <p:nvPr/>
        </p:nvSpPr>
        <p:spPr>
          <a:xfrm>
            <a:off x="439738" y="685800"/>
            <a:ext cx="8264525" cy="5200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Continue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Statement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5299EA-F2A6-A9FF-E0AF-37553C2126D9}"/>
              </a:ext>
            </a:extLst>
          </p:cNvPr>
          <p:cNvSpPr/>
          <p:nvPr/>
        </p:nvSpPr>
        <p:spPr>
          <a:xfrm>
            <a:off x="533400" y="1295400"/>
            <a:ext cx="80772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Continue statement unlike the break statement is used to skip the remaining part of a loop and start with next iteration. 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>
            <a:extLst>
              <a:ext uri="{FF2B5EF4-FFF2-40B4-BE49-F238E27FC236}">
                <a16:creationId xmlns:a16="http://schemas.microsoft.com/office/drawing/2014/main" id="{F566A59E-3519-FD08-1797-5259E8336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"/>
            <a:ext cx="35321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8800" b="1">
                <a:solidFill>
                  <a:srgbClr val="7030A0"/>
                </a:solidFill>
                <a:latin typeface="Archery Black Condensed"/>
              </a:rPr>
              <a:t>Syntax </a:t>
            </a:r>
          </a:p>
        </p:txBody>
      </p:sp>
      <p:sp>
        <p:nvSpPr>
          <p:cNvPr id="101379" name="TextBox 2">
            <a:extLst>
              <a:ext uri="{FF2B5EF4-FFF2-40B4-BE49-F238E27FC236}">
                <a16:creationId xmlns:a16="http://schemas.microsoft.com/office/drawing/2014/main" id="{0894136E-D677-A463-E17F-DAD71F36C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81200"/>
            <a:ext cx="624522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n-US" altLang="en-US" sz="16600" b="1">
                <a:solidFill>
                  <a:srgbClr val="00206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contiune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">
            <a:extLst>
              <a:ext uri="{FF2B5EF4-FFF2-40B4-BE49-F238E27FC236}">
                <a16:creationId xmlns:a16="http://schemas.microsoft.com/office/drawing/2014/main" id="{3507A249-72B6-E12E-62D2-ED173FC68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5613"/>
            <a:ext cx="57912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>
            <a:extLst>
              <a:ext uri="{FF2B5EF4-FFF2-40B4-BE49-F238E27FC236}">
                <a16:creationId xmlns:a16="http://schemas.microsoft.com/office/drawing/2014/main" id="{8F1B5142-3BB0-F81A-37A8-5023317DE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-122238"/>
            <a:ext cx="912971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800"/>
              </a:spcAft>
            </a:pPr>
            <a:r>
              <a:rPr lang="en-I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Program to illustrate the use of continue statement inside for loop</a:t>
            </a:r>
            <a:endParaRPr lang="en-IN" altLang="en-US" sz="240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427" name="Picture 1">
            <a:extLst>
              <a:ext uri="{FF2B5EF4-FFF2-40B4-BE49-F238E27FC236}">
                <a16:creationId xmlns:a16="http://schemas.microsoft.com/office/drawing/2014/main" id="{B5C11A0B-2FC6-F1FD-9DDE-E12DC6244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9175"/>
            <a:ext cx="8763000" cy="2943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2">
            <a:extLst>
              <a:ext uri="{FF2B5EF4-FFF2-40B4-BE49-F238E27FC236}">
                <a16:creationId xmlns:a16="http://schemas.microsoft.com/office/drawing/2014/main" id="{687A9DCC-AEB3-5A6C-2DD1-947071A97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8763000" cy="26177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7E08D5-673E-7257-0A41-D587C45FE5C7}"/>
              </a:ext>
            </a:extLst>
          </p:cNvPr>
          <p:cNvSpPr txBox="1"/>
          <p:nvPr/>
        </p:nvSpPr>
        <p:spPr>
          <a:xfrm>
            <a:off x="381000" y="457200"/>
            <a:ext cx="81534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letter in 'Python’: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if letter == 'h':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continue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print ('Current Letter :',letter)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>
            <a:extLst>
              <a:ext uri="{FF2B5EF4-FFF2-40B4-BE49-F238E27FC236}">
                <a16:creationId xmlns:a16="http://schemas.microsoft.com/office/drawing/2014/main" id="{D32CE964-00AC-CF98-EAF9-88EA3A07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220663"/>
            <a:ext cx="2352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4800" b="1">
                <a:solidFill>
                  <a:srgbClr val="7030A0"/>
                </a:solidFill>
                <a:latin typeface="Archery Black Condensed"/>
              </a:rPr>
              <a:t>Example</a:t>
            </a:r>
          </a:p>
        </p:txBody>
      </p:sp>
      <p:pic>
        <p:nvPicPr>
          <p:cNvPr id="105475" name="Picture 1">
            <a:extLst>
              <a:ext uri="{FF2B5EF4-FFF2-40B4-BE49-F238E27FC236}">
                <a16:creationId xmlns:a16="http://schemas.microsoft.com/office/drawing/2014/main" id="{AF077081-3822-6395-1995-6AB21020F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57200"/>
            <a:ext cx="8610600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6" name="Picture 2">
            <a:extLst>
              <a:ext uri="{FF2B5EF4-FFF2-40B4-BE49-F238E27FC236}">
                <a16:creationId xmlns:a16="http://schemas.microsoft.com/office/drawing/2014/main" id="{3672BC55-1326-A27A-1D34-1D615001D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582988"/>
            <a:ext cx="8610600" cy="32750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2623D5-29E7-8EA2-7426-8813BEE4FAF9}"/>
              </a:ext>
            </a:extLst>
          </p:cNvPr>
          <p:cNvSpPr txBox="1"/>
          <p:nvPr/>
        </p:nvSpPr>
        <p:spPr>
          <a:xfrm>
            <a:off x="381000" y="381000"/>
            <a:ext cx="83058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var = 10                   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while var &gt; 0:             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var = var -1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if var == 5: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continue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print ('Current variable value :', var)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print ("Good bye!")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4">
            <a:extLst>
              <a:ext uri="{FF2B5EF4-FFF2-40B4-BE49-F238E27FC236}">
                <a16:creationId xmlns:a16="http://schemas.microsoft.com/office/drawing/2014/main" id="{38F02725-3615-745E-FC73-770A09F55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363"/>
            <a:ext cx="8382000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3" name="Picture 5">
            <a:extLst>
              <a:ext uri="{FF2B5EF4-FFF2-40B4-BE49-F238E27FC236}">
                <a16:creationId xmlns:a16="http://schemas.microsoft.com/office/drawing/2014/main" id="{8BCF3CDE-752A-7E7B-2306-3115D5291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3025"/>
            <a:ext cx="8382000" cy="26400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1038</TotalTime>
  <Words>1920</Words>
  <Application>Microsoft Office PowerPoint</Application>
  <PresentationFormat>On-screen Show (4:3)</PresentationFormat>
  <Paragraphs>285</Paragraphs>
  <Slides>118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35" baseType="lpstr">
      <vt:lpstr>300 Trojans Expanded</vt:lpstr>
      <vt:lpstr>AddJazz</vt:lpstr>
      <vt:lpstr>Agency FB</vt:lpstr>
      <vt:lpstr>Angsana New</vt:lpstr>
      <vt:lpstr>Archery Black Condensed</vt:lpstr>
      <vt:lpstr>Arial</vt:lpstr>
      <vt:lpstr>Arial Black</vt:lpstr>
      <vt:lpstr>Bombardier</vt:lpstr>
      <vt:lpstr>Bookman Old Style</vt:lpstr>
      <vt:lpstr>Calibri</vt:lpstr>
      <vt:lpstr>Calibri Light</vt:lpstr>
      <vt:lpstr>Cambria</vt:lpstr>
      <vt:lpstr>MinionPro-Regular</vt:lpstr>
      <vt:lpstr>Times New Roman</vt:lpstr>
      <vt:lpstr>Trebuchet MS</vt:lpstr>
      <vt:lpstr>Vijaya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SIGC</cp:lastModifiedBy>
  <cp:revision>216</cp:revision>
  <dcterms:created xsi:type="dcterms:W3CDTF">2019-04-04T04:28:00Z</dcterms:created>
  <dcterms:modified xsi:type="dcterms:W3CDTF">2023-08-13T04:01:34Z</dcterms:modified>
</cp:coreProperties>
</file>